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63" r:id="rId4"/>
    <p:sldId id="265" r:id="rId5"/>
    <p:sldId id="258" r:id="rId6"/>
    <p:sldId id="294" r:id="rId7"/>
    <p:sldId id="295" r:id="rId8"/>
    <p:sldId id="296" r:id="rId9"/>
    <p:sldId id="273" r:id="rId10"/>
    <p:sldId id="259" r:id="rId11"/>
    <p:sldId id="275" r:id="rId12"/>
    <p:sldId id="292" r:id="rId13"/>
    <p:sldId id="276" r:id="rId14"/>
    <p:sldId id="277" r:id="rId15"/>
    <p:sldId id="280" r:id="rId16"/>
    <p:sldId id="281" r:id="rId17"/>
    <p:sldId id="282" r:id="rId18"/>
    <p:sldId id="297" r:id="rId19"/>
    <p:sldId id="298" r:id="rId20"/>
    <p:sldId id="299" r:id="rId21"/>
    <p:sldId id="283" r:id="rId22"/>
    <p:sldId id="300" r:id="rId23"/>
    <p:sldId id="284" r:id="rId24"/>
    <p:sldId id="301" r:id="rId25"/>
    <p:sldId id="302" r:id="rId26"/>
    <p:sldId id="303" r:id="rId27"/>
    <p:sldId id="304" r:id="rId28"/>
    <p:sldId id="305" r:id="rId29"/>
    <p:sldId id="260" r:id="rId30"/>
    <p:sldId id="266" r:id="rId31"/>
    <p:sldId id="268" r:id="rId32"/>
    <p:sldId id="261" r:id="rId33"/>
    <p:sldId id="306" r:id="rId34"/>
    <p:sldId id="307" r:id="rId35"/>
    <p:sldId id="308" r:id="rId36"/>
    <p:sldId id="310" r:id="rId37"/>
    <p:sldId id="311" r:id="rId38"/>
    <p:sldId id="312" r:id="rId39"/>
    <p:sldId id="313" r:id="rId40"/>
    <p:sldId id="290" r:id="rId41"/>
    <p:sldId id="314" r:id="rId42"/>
    <p:sldId id="315" r:id="rId43"/>
    <p:sldId id="316" r:id="rId44"/>
    <p:sldId id="318" r:id="rId45"/>
    <p:sldId id="319" r:id="rId46"/>
    <p:sldId id="262" r:id="rId47"/>
    <p:sldId id="271" r:id="rId48"/>
    <p:sldId id="270" r:id="rId49"/>
    <p:sldId id="293" r:id="rId50"/>
    <p:sldId id="272" r:id="rId51"/>
    <p:sldId id="320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3" autoAdjust="0"/>
    <p:restoredTop sz="91986" autoAdjust="0"/>
  </p:normalViewPr>
  <p:slideViewPr>
    <p:cSldViewPr>
      <p:cViewPr varScale="1">
        <p:scale>
          <a:sx n="84" d="100"/>
          <a:sy n="84" d="100"/>
        </p:scale>
        <p:origin x="14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C138D-4D9E-4D35-8E2A-2E423477A66B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36075-C31E-4D63-A771-D1E6699FC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5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D9A7008-0157-47D1-9238-606DE509ED2F}" type="slidenum">
              <a:rPr lang="en-US" altLang="zh-CN" smtClean="0"/>
              <a:pPr>
                <a:defRPr/>
              </a:pPr>
              <a:t>13</a:t>
            </a:fld>
            <a:endParaRPr lang="en-US" altLang="zh-CN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/>
              <a:t>原来分布于不同地方的异构的软件功能实体，在</a:t>
            </a:r>
            <a:r>
              <a:rPr lang="en-US" altLang="zh-CN" smtClean="0"/>
              <a:t>SOA</a:t>
            </a:r>
            <a:r>
              <a:rPr lang="zh-CN" altLang="en-US" smtClean="0"/>
              <a:t>下，通过统一的标准进行封装，并在注册中心注册，用户通过这个中心找到他所需要的功能并使用这些功能。封装后的这些软件成分称为服务。当前在</a:t>
            </a:r>
            <a:r>
              <a:rPr lang="en-US" altLang="zh-CN" smtClean="0"/>
              <a:t>inter</a:t>
            </a:r>
            <a:r>
              <a:rPr lang="zh-CN" altLang="en-US" smtClean="0"/>
              <a:t>网上最主流的实现就是</a:t>
            </a:r>
            <a:r>
              <a:rPr lang="en-US" altLang="zh-CN" smtClean="0"/>
              <a:t>Web</a:t>
            </a:r>
            <a:r>
              <a:rPr lang="zh-CN" altLang="en-US" smtClean="0"/>
              <a:t>服务。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50279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几个重要的理论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颜色代表不同的种族：上边的两个聚簇是在一个学校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这是由于我们的朋友往往在年龄、地区、职业、经济情况和我们有着相似的特点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8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社会网络处处存在，研究社会网络对我们有什么指导意义呢？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8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8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8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8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5DA2983-2F8D-49C1-B908-F5CDF1144A0F}" type="slidenum">
              <a:rPr lang="en-US" altLang="zh-CN" smtClean="0"/>
              <a:pPr>
                <a:defRPr/>
              </a:pPr>
              <a:t>19</a:t>
            </a:fld>
            <a:endParaRPr lang="en-US" altLang="zh-CN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6898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1ED2DB-6DBC-4758-99FC-466885827DBB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WSDL</a:t>
            </a:r>
            <a:r>
              <a:rPr lang="zh-CN" altLang="en-US" smtClean="0"/>
              <a:t>：消息的类型，服务所提供的方法的定义等。没有提供方法之间关系的定义。</a:t>
            </a:r>
          </a:p>
        </p:txBody>
      </p:sp>
    </p:spTree>
    <p:extLst>
      <p:ext uri="{BB962C8B-B14F-4D97-AF65-F5344CB8AC3E}">
        <p14:creationId xmlns:p14="http://schemas.microsoft.com/office/powerpoint/2010/main" val="264347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1937-A2B6-4D1F-8BEE-C7269E62A3AD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FSM</a:t>
            </a:r>
            <a:r>
              <a:rPr lang="zh-CN" altLang="en-US" smtClean="0"/>
              <a:t>难以表示并发行为，</a:t>
            </a:r>
            <a:r>
              <a:rPr lang="en-US" altLang="zh-CN" smtClean="0"/>
              <a:t>FSM</a:t>
            </a:r>
            <a:r>
              <a:rPr lang="zh-CN" altLang="en-US" smtClean="0"/>
              <a:t>只能表示控制流不能反映数据流（消息流）</a:t>
            </a:r>
          </a:p>
        </p:txBody>
      </p:sp>
    </p:spTree>
    <p:extLst>
      <p:ext uri="{BB962C8B-B14F-4D97-AF65-F5344CB8AC3E}">
        <p14:creationId xmlns:p14="http://schemas.microsoft.com/office/powerpoint/2010/main" val="162782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第三个特征：社会信息网络中的社会关系普遍存在着局部聚集特性，因此我们可以从中观尺度（社区）来度量信息网络，从中分析信息的传播规律，挖掘信息的利用价值。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社会网络的定义：一种由许多个体以及他们之间的联系构成的社会结构</a:t>
            </a:r>
            <a:endParaRPr lang="en-US" altLang="zh-CN" dirty="0" smtClean="0"/>
          </a:p>
          <a:p>
            <a:r>
              <a:rPr lang="zh-CN" altLang="en-US" dirty="0" smtClean="0"/>
              <a:t>如图是雨果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悲惨世界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的人物关系图，书中若两个人同时出现在一个场景，就假设他们之间有一条边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0834-D6F1-4E1B-9676-98F36EE5E63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0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9" name="流程图: 过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图: 过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2016/11/28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26.png"/><Relationship Id="rId7" Type="http://schemas.openxmlformats.org/officeDocument/2006/relationships/image" Target="../media/image20.emf"/><Relationship Id="rId12" Type="http://schemas.openxmlformats.org/officeDocument/2006/relationships/image" Target="../media/image27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.emf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25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1.emf"/><Relationship Id="rId1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讲 网络</a:t>
            </a:r>
            <a:r>
              <a:rPr lang="zh-CN" altLang="en-US" dirty="0"/>
              <a:t>计算与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计算机网络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如何改变我们的社会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5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服务计算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真实与虚拟的交织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8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千里传递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一张从北美寄往国内亲人的照片可能需要花价格不菲的邮寄</a:t>
            </a:r>
            <a:r>
              <a:rPr lang="zh-CN" altLang="en-US" dirty="0" smtClean="0"/>
              <a:t>费</a:t>
            </a:r>
            <a:endParaRPr lang="zh-CN" altLang="en-US" dirty="0"/>
          </a:p>
        </p:txBody>
      </p:sp>
      <p:pic>
        <p:nvPicPr>
          <p:cNvPr id="6" name="Picture 3" descr="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2" y="2780928"/>
            <a:ext cx="1820863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h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7" y="2780928"/>
            <a:ext cx="175895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too much mon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4436691"/>
            <a:ext cx="216058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799012" y="2925391"/>
            <a:ext cx="4318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folHlink"/>
                </a:solidFill>
              </a:rPr>
              <a:t>或者</a:t>
            </a:r>
          </a:p>
        </p:txBody>
      </p:sp>
    </p:spTree>
    <p:extLst>
      <p:ext uri="{BB962C8B-B14F-4D97-AF65-F5344CB8AC3E}">
        <p14:creationId xmlns:p14="http://schemas.microsoft.com/office/powerpoint/2010/main" val="21320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千里传递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一张从北美寄往国内亲人的照片可能需要花价格不菲的邮寄</a:t>
            </a:r>
            <a:r>
              <a:rPr lang="zh-CN" altLang="en-US" dirty="0" smtClean="0"/>
              <a:t>费</a:t>
            </a:r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75656" y="2842542"/>
            <a:ext cx="362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66"/>
                </a:solidFill>
              </a:rPr>
              <a:t>如果</a:t>
            </a:r>
            <a:r>
              <a:rPr lang="zh-CN" altLang="en-US" sz="2400" dirty="0" smtClean="0">
                <a:solidFill>
                  <a:srgbClr val="FF0066"/>
                </a:solidFill>
              </a:rPr>
              <a:t>通过</a:t>
            </a:r>
            <a:r>
              <a:rPr lang="zh-CN" altLang="en-US" sz="2400" dirty="0">
                <a:solidFill>
                  <a:srgbClr val="FF0066"/>
                </a:solidFill>
              </a:rPr>
              <a:t>网络</a:t>
            </a:r>
            <a:r>
              <a:rPr lang="zh-CN" altLang="en-US" sz="2400" dirty="0" smtClean="0">
                <a:solidFill>
                  <a:srgbClr val="FF0066"/>
                </a:solidFill>
              </a:rPr>
              <a:t>传送</a:t>
            </a:r>
            <a:r>
              <a:rPr lang="zh-CN" altLang="en-US" sz="2400" dirty="0">
                <a:solidFill>
                  <a:srgbClr val="FF0066"/>
                </a:solidFill>
              </a:rPr>
              <a:t>相片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771800" y="3419708"/>
            <a:ext cx="18430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然后</a:t>
            </a:r>
            <a:r>
              <a:rPr lang="zh-CN" altLang="en-US" dirty="0" smtClean="0">
                <a:solidFill>
                  <a:srgbClr val="FF0066"/>
                </a:solidFill>
              </a:rPr>
              <a:t>在国内印刷</a:t>
            </a:r>
            <a:endParaRPr lang="zh-CN" altLang="en-US" dirty="0">
              <a:solidFill>
                <a:srgbClr val="FF0066"/>
              </a:solidFill>
            </a:endParaRPr>
          </a:p>
        </p:txBody>
      </p:sp>
      <p:pic>
        <p:nvPicPr>
          <p:cNvPr id="12" name="Picture 10" descr="pri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35" y="2709217"/>
            <a:ext cx="20161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691680" y="4283804"/>
            <a:ext cx="3193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</a:rPr>
              <a:t>加上精美的包装，甚至鲜花</a:t>
            </a:r>
          </a:p>
        </p:txBody>
      </p:sp>
      <p:pic>
        <p:nvPicPr>
          <p:cNvPr id="14" name="Picture 12" descr="deco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" b="19724"/>
          <a:stretch/>
        </p:blipFill>
        <p:spPr bwMode="auto">
          <a:xfrm>
            <a:off x="5307475" y="4268831"/>
            <a:ext cx="1295400" cy="120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flow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15659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359644" y="5498068"/>
            <a:ext cx="3525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66"/>
                </a:solidFill>
              </a:rPr>
              <a:t>一定</a:t>
            </a:r>
            <a:r>
              <a:rPr lang="zh-CN" altLang="en-US" sz="2800" dirty="0" smtClean="0">
                <a:solidFill>
                  <a:srgbClr val="FF0066"/>
                </a:solidFill>
              </a:rPr>
              <a:t>让家人</a:t>
            </a:r>
            <a:r>
              <a:rPr lang="zh-CN" altLang="en-US" sz="2800" dirty="0">
                <a:solidFill>
                  <a:srgbClr val="FF0066"/>
                </a:solidFill>
              </a:rPr>
              <a:t>倍感亲切！</a:t>
            </a:r>
          </a:p>
        </p:txBody>
      </p:sp>
    </p:spTree>
    <p:extLst>
      <p:ext uri="{BB962C8B-B14F-4D97-AF65-F5344CB8AC3E}">
        <p14:creationId xmlns:p14="http://schemas.microsoft.com/office/powerpoint/2010/main" val="261145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E1D7BD-B6C5-4BDC-BACC-7DC9BC34F361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829300" y="1158875"/>
            <a:ext cx="3024188" cy="1006475"/>
          </a:xfrm>
          <a:prstGeom prst="rect">
            <a:avLst/>
          </a:prstGeom>
          <a:solidFill>
            <a:srgbClr val="FFCC99"/>
          </a:solidFill>
          <a:ln w="28575" algn="ctr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面向服务的架构 </a:t>
            </a:r>
            <a:r>
              <a:rPr lang="en-US" altLang="zh-CN" smtClean="0"/>
              <a:t>(SOA)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17550" y="4222750"/>
            <a:ext cx="935038" cy="515938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862013" y="4346575"/>
            <a:ext cx="935037" cy="46355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/>
              <a:t>C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357188" y="3965575"/>
            <a:ext cx="1800225" cy="1008063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3670300" y="4038600"/>
            <a:ext cx="935038" cy="515938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814763" y="4162425"/>
            <a:ext cx="935037" cy="46355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/>
              <a:t>Java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5110163" y="5478463"/>
            <a:ext cx="935037" cy="515937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5254625" y="5602288"/>
            <a:ext cx="935038" cy="46355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/>
              <a:t>C++</a:t>
            </a: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7269163" y="4097338"/>
            <a:ext cx="935037" cy="515937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7413625" y="4221163"/>
            <a:ext cx="935038" cy="46355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/>
              <a:t>Dephi</a:t>
            </a: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646113" y="1374775"/>
            <a:ext cx="1871662" cy="158273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fontAlgn="t"/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注册中心</a:t>
            </a:r>
          </a:p>
          <a:p>
            <a:pPr marL="342900" indent="-342900" fontAlgn="t">
              <a:buFontTx/>
              <a:buChar char="•"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Function A</a:t>
            </a:r>
          </a:p>
          <a:p>
            <a:pPr marL="342900" indent="-342900" fontAlgn="t">
              <a:buFontTx/>
              <a:buChar char="•"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Function B</a:t>
            </a:r>
          </a:p>
          <a:p>
            <a:pPr marL="342900" indent="-342900" fontAlgn="t">
              <a:buFontTx/>
              <a:buChar char="•"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Function C</a:t>
            </a:r>
          </a:p>
          <a:p>
            <a:pPr marL="342900" indent="-342900" fontAlgn="t">
              <a:buFontTx/>
              <a:buChar char="•"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Function D</a:t>
            </a:r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73088" y="4830763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Function A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17550" y="5191125"/>
            <a:ext cx="115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苏黎世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7124700" y="4757738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/>
              <a:t>Function D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3598863" y="4679950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Function B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4965700" y="6054725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Function C</a:t>
            </a:r>
          </a:p>
        </p:txBody>
      </p: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3670300" y="4975225"/>
            <a:ext cx="115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北京</a:t>
            </a:r>
          </a:p>
        </p:txBody>
      </p:sp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5037138" y="6342063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上海</a:t>
            </a:r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7197725" y="5045075"/>
            <a:ext cx="129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/>
              <a:t>纽约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3309938" y="3822700"/>
            <a:ext cx="1800225" cy="1008063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4749800" y="5262563"/>
            <a:ext cx="1800225" cy="1008062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6837363" y="3965575"/>
            <a:ext cx="1800225" cy="1008063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2000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862013" y="2022475"/>
            <a:ext cx="358775" cy="2016125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 flipH="1" flipV="1">
            <a:off x="2446338" y="2238375"/>
            <a:ext cx="1582737" cy="1584325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 flipH="1" flipV="1">
            <a:off x="2373313" y="2814638"/>
            <a:ext cx="4537075" cy="1223962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821238" y="1517650"/>
            <a:ext cx="788987" cy="706438"/>
            <a:chOff x="1638" y="1216"/>
            <a:chExt cx="477" cy="402"/>
          </a:xfrm>
        </p:grpSpPr>
        <p:sp>
          <p:nvSpPr>
            <p:cNvPr id="22567" name="Oval 29"/>
            <p:cNvSpPr>
              <a:spLocks noChangeArrowheads="1"/>
            </p:cNvSpPr>
            <p:nvPr/>
          </p:nvSpPr>
          <p:spPr bwMode="auto">
            <a:xfrm>
              <a:off x="1831" y="1216"/>
              <a:ext cx="111" cy="81"/>
            </a:xfrm>
            <a:prstGeom prst="ellipse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22568" name="Line 30"/>
            <p:cNvSpPr>
              <a:spLocks noChangeShapeType="1"/>
            </p:cNvSpPr>
            <p:nvPr/>
          </p:nvSpPr>
          <p:spPr bwMode="auto">
            <a:xfrm flipH="1">
              <a:off x="1831" y="1303"/>
              <a:ext cx="45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Line 31"/>
            <p:cNvSpPr>
              <a:spLocks noChangeShapeType="1"/>
            </p:cNvSpPr>
            <p:nvPr/>
          </p:nvSpPr>
          <p:spPr bwMode="auto">
            <a:xfrm flipH="1">
              <a:off x="1638" y="1422"/>
              <a:ext cx="185" cy="1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Line 32"/>
            <p:cNvSpPr>
              <a:spLocks noChangeShapeType="1"/>
            </p:cNvSpPr>
            <p:nvPr/>
          </p:nvSpPr>
          <p:spPr bwMode="auto">
            <a:xfrm>
              <a:off x="1823" y="1422"/>
              <a:ext cx="30" cy="1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33"/>
            <p:cNvSpPr>
              <a:spLocks noChangeShapeType="1"/>
            </p:cNvSpPr>
            <p:nvPr/>
          </p:nvSpPr>
          <p:spPr bwMode="auto">
            <a:xfrm flipV="1">
              <a:off x="1638" y="1348"/>
              <a:ext cx="47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22" name="Line 34"/>
          <p:cNvSpPr>
            <a:spLocks noChangeShapeType="1"/>
          </p:cNvSpPr>
          <p:nvPr/>
        </p:nvSpPr>
        <p:spPr bwMode="auto">
          <a:xfrm>
            <a:off x="2662238" y="1662113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3" name="Text Box 35"/>
          <p:cNvSpPr txBox="1">
            <a:spLocks noChangeArrowheads="1"/>
          </p:cNvSpPr>
          <p:nvPr/>
        </p:nvSpPr>
        <p:spPr bwMode="auto">
          <a:xfrm>
            <a:off x="2735263" y="1733550"/>
            <a:ext cx="1943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Function A, C, D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V="1">
            <a:off x="1581150" y="2309813"/>
            <a:ext cx="3240088" cy="151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>
            <a:off x="5470525" y="2309813"/>
            <a:ext cx="1800225" cy="158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6" name="Text Box 38"/>
          <p:cNvSpPr txBox="1">
            <a:spLocks noChangeArrowheads="1"/>
          </p:cNvSpPr>
          <p:nvPr/>
        </p:nvSpPr>
        <p:spPr bwMode="auto">
          <a:xfrm>
            <a:off x="5902325" y="1236663"/>
            <a:ext cx="2951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1. </a:t>
            </a:r>
            <a:r>
              <a:rPr lang="zh-CN" altLang="en-US" b="1"/>
              <a:t>接口和实现的分离</a:t>
            </a:r>
          </a:p>
        </p:txBody>
      </p:sp>
      <p:sp>
        <p:nvSpPr>
          <p:cNvPr id="12327" name="Text Box 39"/>
          <p:cNvSpPr txBox="1">
            <a:spLocks noChangeArrowheads="1"/>
          </p:cNvSpPr>
          <p:nvPr/>
        </p:nvSpPr>
        <p:spPr bwMode="auto">
          <a:xfrm>
            <a:off x="5902325" y="1662113"/>
            <a:ext cx="2951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2. </a:t>
            </a:r>
            <a:r>
              <a:rPr lang="zh-CN" altLang="en-US" b="1"/>
              <a:t>松散耦合</a:t>
            </a: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5181600" y="2382838"/>
            <a:ext cx="431800" cy="273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9" name="AutoShape 41"/>
          <p:cNvSpPr>
            <a:spLocks noChangeArrowheads="1"/>
          </p:cNvSpPr>
          <p:nvPr/>
        </p:nvSpPr>
        <p:spPr bwMode="auto">
          <a:xfrm>
            <a:off x="5757863" y="2598738"/>
            <a:ext cx="2592387" cy="787400"/>
          </a:xfrm>
          <a:prstGeom prst="bevel">
            <a:avLst>
              <a:gd name="adj" fmla="val 12500"/>
            </a:avLst>
          </a:prstGeom>
          <a:solidFill>
            <a:srgbClr val="FFCC66">
              <a:alpha val="50195"/>
            </a:srgbClr>
          </a:solidFill>
          <a:ln w="38100">
            <a:solidFill>
              <a:srgbClr val="FFCC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pPr algn="ctr"/>
            <a:r>
              <a:rPr lang="zh-CN" altLang="en-US" sz="4400" b="1">
                <a:solidFill>
                  <a:srgbClr val="FF0066"/>
                </a:solidFill>
                <a:latin typeface="Verdana" pitchFamily="34" charset="0"/>
                <a:ea typeface="黑体" pitchFamily="49" charset="-122"/>
                <a:cs typeface="Times New Roman" pitchFamily="18" charset="0"/>
              </a:rPr>
              <a:t>可重用性</a:t>
            </a:r>
          </a:p>
        </p:txBody>
      </p:sp>
      <p:sp>
        <p:nvSpPr>
          <p:cNvPr id="12330" name="Freeform 42"/>
          <p:cNvSpPr>
            <a:spLocks/>
          </p:cNvSpPr>
          <p:nvPr/>
        </p:nvSpPr>
        <p:spPr bwMode="auto">
          <a:xfrm rot="-588148">
            <a:off x="2733675" y="2311400"/>
            <a:ext cx="1728788" cy="3676650"/>
          </a:xfrm>
          <a:custGeom>
            <a:avLst/>
            <a:gdLst>
              <a:gd name="T0" fmla="*/ 2147483647 w 1474"/>
              <a:gd name="T1" fmla="*/ 2147483647 h 2125"/>
              <a:gd name="T2" fmla="*/ 2147483647 w 1474"/>
              <a:gd name="T3" fmla="*/ 2147483647 h 2125"/>
              <a:gd name="T4" fmla="*/ 2147483647 w 1474"/>
              <a:gd name="T5" fmla="*/ 2147483647 h 2125"/>
              <a:gd name="T6" fmla="*/ 2147483647 w 1474"/>
              <a:gd name="T7" fmla="*/ 2147483647 h 2125"/>
              <a:gd name="T8" fmla="*/ 0 w 1474"/>
              <a:gd name="T9" fmla="*/ 0 h 21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74"/>
              <a:gd name="T16" fmla="*/ 0 h 2125"/>
              <a:gd name="T17" fmla="*/ 1474 w 1474"/>
              <a:gd name="T18" fmla="*/ 2125 h 21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74" h="2125">
                <a:moveTo>
                  <a:pt x="1451" y="2087"/>
                </a:moveTo>
                <a:cubicBezTo>
                  <a:pt x="1462" y="2106"/>
                  <a:pt x="1474" y="2125"/>
                  <a:pt x="1315" y="2087"/>
                </a:cubicBezTo>
                <a:cubicBezTo>
                  <a:pt x="1156" y="2049"/>
                  <a:pt x="694" y="2041"/>
                  <a:pt x="498" y="1860"/>
                </a:cubicBezTo>
                <a:cubicBezTo>
                  <a:pt x="302" y="1679"/>
                  <a:pt x="219" y="1308"/>
                  <a:pt x="136" y="998"/>
                </a:cubicBezTo>
                <a:cubicBezTo>
                  <a:pt x="53" y="688"/>
                  <a:pt x="26" y="344"/>
                  <a:pt x="0" y="0"/>
                </a:cubicBezTo>
              </a:path>
            </a:pathLst>
          </a:custGeom>
          <a:noFill/>
          <a:ln w="2857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2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7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2" grpId="0" animBg="1"/>
      <p:bldP spid="12293" grpId="0" animBg="1"/>
      <p:bldP spid="12294" grpId="0" animBg="1"/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/>
      <p:bldP spid="12303" grpId="0"/>
      <p:bldP spid="12304" grpId="0"/>
      <p:bldP spid="12305" grpId="0"/>
      <p:bldP spid="12306" grpId="0"/>
      <p:bldP spid="12307" grpId="0"/>
      <p:bldP spid="12308" grpId="0"/>
      <p:bldP spid="12309" grpId="0"/>
      <p:bldP spid="12310" grpId="0" animBg="1"/>
      <p:bldP spid="12311" grpId="0" animBg="1"/>
      <p:bldP spid="12312" grpId="0" animBg="1"/>
      <p:bldP spid="12313" grpId="0" animBg="1"/>
      <p:bldP spid="12314" grpId="0" animBg="1"/>
      <p:bldP spid="12315" grpId="0" animBg="1"/>
      <p:bldP spid="12322" grpId="0" animBg="1"/>
      <p:bldP spid="12323" grpId="0"/>
      <p:bldP spid="12324" grpId="0" animBg="1"/>
      <p:bldP spid="12325" grpId="0" animBg="1"/>
      <p:bldP spid="12326" grpId="0"/>
      <p:bldP spid="12327" grpId="0"/>
      <p:bldP spid="12328" grpId="0" animBg="1"/>
      <p:bldP spid="12329" grpId="0" animBg="1"/>
      <p:bldP spid="123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B4FFDF-8871-4F6D-8BE8-43EE1BC761FD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SOA</a:t>
            </a:r>
            <a:r>
              <a:rPr lang="zh-CN" altLang="en-US" dirty="0" smtClean="0"/>
              <a:t>基本特征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 smtClean="0"/>
              <a:t>SOA</a:t>
            </a:r>
            <a:r>
              <a:rPr lang="zh-CN" altLang="en-US" dirty="0" smtClean="0"/>
              <a:t>并不是一种现成的技术，而是一种架构和组织</a:t>
            </a:r>
            <a:r>
              <a:rPr lang="en-US" altLang="zh-CN" dirty="0" smtClean="0"/>
              <a:t>IT</a:t>
            </a:r>
            <a:r>
              <a:rPr lang="zh-CN" altLang="en-US" dirty="0" smtClean="0"/>
              <a:t>基础结构及业务功能的方法 </a:t>
            </a:r>
          </a:p>
          <a:p>
            <a:pPr eaLnBrk="1" hangingPunct="1">
              <a:defRPr/>
            </a:pPr>
            <a:r>
              <a:rPr lang="zh-CN" altLang="en-US" dirty="0" smtClean="0"/>
              <a:t>一种粗粒度、松耦合服务架构</a:t>
            </a: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3300"/>
                </a:solidFill>
              </a:rPr>
              <a:t>松散耦合</a:t>
            </a:r>
          </a:p>
          <a:p>
            <a:pPr eaLnBrk="1" hangingPunct="1">
              <a:defRPr/>
            </a:pPr>
            <a:r>
              <a:rPr lang="zh-CN" altLang="en-US" dirty="0" smtClean="0"/>
              <a:t>服务之间通过简单、精确定义接口进行通讯</a:t>
            </a:r>
          </a:p>
          <a:p>
            <a:pPr lvl="1" eaLnBrk="1" hangingPunct="1">
              <a:defRPr/>
            </a:pPr>
            <a:r>
              <a:rPr lang="zh-CN" altLang="en-US" dirty="0" smtClean="0"/>
              <a:t>不涉及底层编程接口和通讯模型 </a:t>
            </a: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3300"/>
                </a:solidFill>
              </a:rPr>
              <a:t>接口与实现分离</a:t>
            </a:r>
          </a:p>
          <a:p>
            <a:pPr lvl="2" eaLnBrk="1" hangingPunct="1">
              <a:defRPr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95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4C0F9-A6C6-48B4-A5BE-4B190DD9B540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SOA</a:t>
            </a:r>
            <a:r>
              <a:rPr lang="zh-CN" altLang="en-US" smtClean="0"/>
              <a:t>基本角色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328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076450" y="1887538"/>
          <a:ext cx="4992688" cy="37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Visio" r:id="rId3" imgW="2911680" imgH="2197795" progId="Visio.Drawing.11">
                  <p:embed/>
                </p:oleObj>
              </mc:Choice>
              <mc:Fallback>
                <p:oleObj name="Visio" r:id="rId3" imgW="2911680" imgH="21977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1887538"/>
                        <a:ext cx="4992688" cy="378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7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2A6787-7F47-4F14-8BB3-3068CE289D1E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Web </a:t>
            </a:r>
            <a:r>
              <a:rPr lang="zh-CN" altLang="en-US" smtClean="0"/>
              <a:t>服务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2328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54" name="AutoShape 9"/>
          <p:cNvSpPr>
            <a:spLocks noChangeArrowheads="1"/>
          </p:cNvSpPr>
          <p:nvPr/>
        </p:nvSpPr>
        <p:spPr bwMode="auto">
          <a:xfrm>
            <a:off x="2608263" y="2508250"/>
            <a:ext cx="1371600" cy="1219200"/>
          </a:xfrm>
          <a:prstGeom prst="hexagon">
            <a:avLst>
              <a:gd name="adj" fmla="val 28125"/>
              <a:gd name="vf" fmla="val 11547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055" name="Text Box 12"/>
          <p:cNvSpPr txBox="1">
            <a:spLocks noChangeArrowheads="1"/>
          </p:cNvSpPr>
          <p:nvPr/>
        </p:nvSpPr>
        <p:spPr bwMode="auto">
          <a:xfrm>
            <a:off x="2636838" y="2647950"/>
            <a:ext cx="1389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Service Registry</a:t>
            </a:r>
          </a:p>
        </p:txBody>
      </p:sp>
      <p:sp>
        <p:nvSpPr>
          <p:cNvPr id="2056" name="AutoShape 15"/>
          <p:cNvSpPr>
            <a:spLocks noChangeArrowheads="1"/>
          </p:cNvSpPr>
          <p:nvPr/>
        </p:nvSpPr>
        <p:spPr bwMode="auto">
          <a:xfrm>
            <a:off x="779463" y="4794250"/>
            <a:ext cx="1371600" cy="1219200"/>
          </a:xfrm>
          <a:prstGeom prst="hexagon">
            <a:avLst>
              <a:gd name="adj" fmla="val 28125"/>
              <a:gd name="vf" fmla="val 11547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057" name="Text Box 16"/>
          <p:cNvSpPr txBox="1">
            <a:spLocks noChangeArrowheads="1"/>
          </p:cNvSpPr>
          <p:nvPr/>
        </p:nvSpPr>
        <p:spPr bwMode="auto">
          <a:xfrm>
            <a:off x="665163" y="4933950"/>
            <a:ext cx="1539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Service Requestor</a:t>
            </a:r>
          </a:p>
        </p:txBody>
      </p:sp>
      <p:sp>
        <p:nvSpPr>
          <p:cNvPr id="2058" name="AutoShape 17"/>
          <p:cNvSpPr>
            <a:spLocks noChangeArrowheads="1"/>
          </p:cNvSpPr>
          <p:nvPr/>
        </p:nvSpPr>
        <p:spPr bwMode="auto">
          <a:xfrm>
            <a:off x="4513263" y="4794250"/>
            <a:ext cx="1371600" cy="1219200"/>
          </a:xfrm>
          <a:prstGeom prst="hexagon">
            <a:avLst>
              <a:gd name="adj" fmla="val 28125"/>
              <a:gd name="vf" fmla="val 11547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059" name="Text Box 18"/>
          <p:cNvSpPr txBox="1">
            <a:spLocks noChangeArrowheads="1"/>
          </p:cNvSpPr>
          <p:nvPr/>
        </p:nvSpPr>
        <p:spPr bwMode="auto">
          <a:xfrm>
            <a:off x="4486275" y="4945063"/>
            <a:ext cx="1450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Service provider</a:t>
            </a:r>
          </a:p>
        </p:txBody>
      </p:sp>
      <p:cxnSp>
        <p:nvCxnSpPr>
          <p:cNvPr id="2060" name="AutoShape 20"/>
          <p:cNvCxnSpPr>
            <a:cxnSpLocks noChangeShapeType="1"/>
            <a:stCxn id="2058" idx="1"/>
            <a:endCxn id="2054" idx="2"/>
          </p:cNvCxnSpPr>
          <p:nvPr/>
        </p:nvCxnSpPr>
        <p:spPr bwMode="auto">
          <a:xfrm flipH="1" flipV="1">
            <a:off x="3979863" y="3117850"/>
            <a:ext cx="1219200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1" name="AutoShape 21"/>
          <p:cNvCxnSpPr>
            <a:cxnSpLocks noChangeShapeType="1"/>
            <a:stCxn id="2056" idx="2"/>
            <a:endCxn id="2058" idx="2"/>
          </p:cNvCxnSpPr>
          <p:nvPr/>
        </p:nvCxnSpPr>
        <p:spPr bwMode="auto">
          <a:xfrm>
            <a:off x="2151063" y="5403850"/>
            <a:ext cx="2362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2" name="AutoShape 22"/>
          <p:cNvCxnSpPr>
            <a:cxnSpLocks noChangeShapeType="1"/>
            <a:stCxn id="2056" idx="1"/>
            <a:endCxn id="2054" idx="2"/>
          </p:cNvCxnSpPr>
          <p:nvPr/>
        </p:nvCxnSpPr>
        <p:spPr bwMode="auto">
          <a:xfrm flipV="1">
            <a:off x="1465263" y="3117850"/>
            <a:ext cx="1143000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3" name="Text Box 23"/>
          <p:cNvSpPr txBox="1">
            <a:spLocks noChangeArrowheads="1"/>
          </p:cNvSpPr>
          <p:nvPr/>
        </p:nvSpPr>
        <p:spPr bwMode="auto">
          <a:xfrm>
            <a:off x="4741863" y="3803650"/>
            <a:ext cx="150495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sz="2800" b="1"/>
              <a:t>Publish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CN"/>
              <a:t>(WSDL)</a:t>
            </a:r>
            <a:r>
              <a:rPr lang="en-US" altLang="zh-CN" sz="2800" b="1"/>
              <a:t> </a:t>
            </a:r>
          </a:p>
        </p:txBody>
      </p:sp>
      <p:sp>
        <p:nvSpPr>
          <p:cNvPr id="2064" name="Text Box 24"/>
          <p:cNvSpPr txBox="1">
            <a:spLocks noChangeArrowheads="1"/>
          </p:cNvSpPr>
          <p:nvPr/>
        </p:nvSpPr>
        <p:spPr bwMode="auto">
          <a:xfrm>
            <a:off x="1192213" y="3803650"/>
            <a:ext cx="91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/>
              <a:t>Find</a:t>
            </a:r>
          </a:p>
        </p:txBody>
      </p:sp>
      <p:sp>
        <p:nvSpPr>
          <p:cNvPr id="2065" name="Text Box 25"/>
          <p:cNvSpPr txBox="1">
            <a:spLocks noChangeArrowheads="1"/>
          </p:cNvSpPr>
          <p:nvPr/>
        </p:nvSpPr>
        <p:spPr bwMode="auto">
          <a:xfrm>
            <a:off x="2836863" y="5480050"/>
            <a:ext cx="106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/>
              <a:t>Bind</a:t>
            </a:r>
          </a:p>
        </p:txBody>
      </p:sp>
      <p:sp>
        <p:nvSpPr>
          <p:cNvPr id="2066" name="Text Box 28"/>
          <p:cNvSpPr txBox="1">
            <a:spLocks noChangeArrowheads="1"/>
          </p:cNvSpPr>
          <p:nvPr/>
        </p:nvSpPr>
        <p:spPr bwMode="auto">
          <a:xfrm>
            <a:off x="2227263" y="4337050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/>
              <a:t>SOAP on HTTP</a:t>
            </a:r>
          </a:p>
        </p:txBody>
      </p:sp>
      <p:sp>
        <p:nvSpPr>
          <p:cNvPr id="2067" name="Text Box 29"/>
          <p:cNvSpPr txBox="1">
            <a:spLocks noChangeArrowheads="1"/>
          </p:cNvSpPr>
          <p:nvPr/>
        </p:nvSpPr>
        <p:spPr bwMode="auto">
          <a:xfrm>
            <a:off x="177800" y="1897063"/>
            <a:ext cx="5235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All the Service describe by UDDI</a:t>
            </a:r>
            <a:endParaRPr lang="en-US" altLang="zh-CN" i="1"/>
          </a:p>
        </p:txBody>
      </p:sp>
      <p:graphicFrame>
        <p:nvGraphicFramePr>
          <p:cNvPr id="129027" name="Object 4"/>
          <p:cNvGraphicFramePr>
            <a:graphicFrameLocks noChangeAspect="1"/>
          </p:cNvGraphicFramePr>
          <p:nvPr/>
        </p:nvGraphicFramePr>
        <p:xfrm>
          <a:off x="5241925" y="695325"/>
          <a:ext cx="3676650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Visio" r:id="rId3" imgW="2911680" imgH="2197795" progId="Visio.Drawing.11">
                  <p:embed/>
                </p:oleObj>
              </mc:Choice>
              <mc:Fallback>
                <p:oleObj name="Visio" r:id="rId3" imgW="2911680" imgH="21977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695325"/>
                        <a:ext cx="3676650" cy="278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7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E6B61E-3022-4AD0-AB17-DD94EAA2029E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Web</a:t>
            </a:r>
            <a:r>
              <a:rPr lang="zh-CN" altLang="en-US" smtClean="0"/>
              <a:t>服务平台关键要素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服务通信</a:t>
            </a:r>
            <a:r>
              <a:rPr lang="en-US" altLang="zh-CN" smtClean="0"/>
              <a:t>——SOAP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服务描述</a:t>
            </a:r>
            <a:r>
              <a:rPr lang="en-US" altLang="zh-CN" smtClean="0"/>
              <a:t>——WSDL</a:t>
            </a:r>
          </a:p>
          <a:p>
            <a:pPr lvl="1" eaLnBrk="1" hangingPunct="1"/>
            <a:r>
              <a:rPr lang="zh-CN" altLang="en-US" smtClean="0"/>
              <a:t>实现互操作与集成的手段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服务目录</a:t>
            </a:r>
            <a:r>
              <a:rPr lang="en-US" altLang="zh-CN" smtClean="0"/>
              <a:t>——UDDI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872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语义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服务描述语言 </a:t>
            </a:r>
            <a:r>
              <a:rPr lang="en-US" altLang="zh-CN" dirty="0" smtClean="0"/>
              <a:t>(OWL-S)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/>
              <a:t>OWL-S (Web Ontology Language for Services)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/>
              <a:t>WSDL</a:t>
            </a:r>
            <a:r>
              <a:rPr lang="zh-CN" altLang="en-US" smtClean="0"/>
              <a:t>只是描述了</a:t>
            </a:r>
            <a:r>
              <a:rPr lang="en-US" altLang="zh-CN" smtClean="0"/>
              <a:t>Web</a:t>
            </a:r>
            <a:r>
              <a:rPr lang="zh-CN" altLang="en-US" smtClean="0"/>
              <a:t>服务的接口，并不提供语义</a:t>
            </a:r>
            <a:r>
              <a:rPr lang="en-US" altLang="zh-CN" smtClean="0"/>
              <a:t>(Semantic)</a:t>
            </a:r>
            <a:endParaRPr lang="zh-CN" altLang="en-US" smtClean="0"/>
          </a:p>
          <a:p>
            <a:pPr eaLnBrk="1" hangingPunct="1">
              <a:spcBef>
                <a:spcPct val="50000"/>
              </a:spcBef>
            </a:pPr>
            <a:r>
              <a:rPr lang="en-US" altLang="zh-CN" smtClean="0"/>
              <a:t>OWL-S</a:t>
            </a:r>
            <a:r>
              <a:rPr lang="zh-CN" altLang="en-US" smtClean="0"/>
              <a:t>包含一整套本体，提供描述</a:t>
            </a:r>
            <a:r>
              <a:rPr lang="en-US" altLang="zh-CN" smtClean="0"/>
              <a:t>Web</a:t>
            </a:r>
            <a:r>
              <a:rPr lang="zh-CN" altLang="en-US" smtClean="0"/>
              <a:t>服务的词汇表，描述服务的语义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/>
              <a:t>OWL-S</a:t>
            </a:r>
            <a:r>
              <a:rPr lang="zh-CN" altLang="en-US" smtClean="0"/>
              <a:t>能够根据服务的要求（</a:t>
            </a:r>
            <a:r>
              <a:rPr lang="en-US" altLang="zh-CN" smtClean="0"/>
              <a:t>Requirement</a:t>
            </a:r>
            <a:r>
              <a:rPr lang="zh-CN" altLang="en-US" smtClean="0"/>
              <a:t>）和效果（</a:t>
            </a:r>
            <a:r>
              <a:rPr lang="en-US" altLang="zh-CN" smtClean="0"/>
              <a:t>Effects</a:t>
            </a:r>
            <a:r>
              <a:rPr lang="zh-CN" altLang="en-US" smtClean="0"/>
              <a:t>）进行推理（</a:t>
            </a:r>
            <a:r>
              <a:rPr lang="en-US" altLang="zh-CN" smtClean="0"/>
              <a:t>Inference</a:t>
            </a:r>
            <a:r>
              <a:rPr lang="zh-CN" altLang="en-US" smtClean="0"/>
              <a:t>）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C236A-2216-48E6-B299-B5E4F11EE3FF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8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语义</a:t>
            </a:r>
            <a:r>
              <a:rPr lang="en-US" altLang="zh-CN" smtClean="0"/>
              <a:t>Web</a:t>
            </a:r>
            <a:r>
              <a:rPr lang="zh-CN" altLang="en-US" smtClean="0"/>
              <a:t>描述语言 </a:t>
            </a:r>
            <a:r>
              <a:rPr lang="en-US" altLang="zh-CN" smtClean="0"/>
              <a:t>(OWL)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隶书" pitchFamily="49" charset="-122"/>
              </a:rPr>
              <a:t>OWL</a:t>
            </a:r>
            <a:r>
              <a:rPr lang="zh-CN" altLang="en-US" smtClean="0">
                <a:ea typeface="隶书" pitchFamily="49" charset="-122"/>
              </a:rPr>
              <a:t>：</a:t>
            </a:r>
            <a:r>
              <a:rPr lang="en-US" altLang="zh-CN" smtClean="0">
                <a:solidFill>
                  <a:srgbClr val="FF0000"/>
                </a:solidFill>
                <a:ea typeface="隶书" pitchFamily="49" charset="-122"/>
              </a:rPr>
              <a:t>W</a:t>
            </a:r>
            <a:r>
              <a:rPr lang="en-US" altLang="zh-CN" smtClean="0">
                <a:ea typeface="隶书" pitchFamily="49" charset="-122"/>
              </a:rPr>
              <a:t>eb </a:t>
            </a:r>
            <a:r>
              <a:rPr lang="en-US" altLang="zh-CN" smtClean="0">
                <a:solidFill>
                  <a:srgbClr val="FF0000"/>
                </a:solidFill>
                <a:ea typeface="隶书" pitchFamily="49" charset="-122"/>
              </a:rPr>
              <a:t>O</a:t>
            </a:r>
            <a:r>
              <a:rPr lang="en-US" altLang="zh-CN" smtClean="0">
                <a:ea typeface="隶书" pitchFamily="49" charset="-122"/>
              </a:rPr>
              <a:t>ntology </a:t>
            </a:r>
            <a:r>
              <a:rPr lang="en-US" altLang="zh-CN" smtClean="0">
                <a:solidFill>
                  <a:srgbClr val="FF0000"/>
                </a:solidFill>
                <a:ea typeface="隶书" pitchFamily="49" charset="-122"/>
              </a:rPr>
              <a:t>L</a:t>
            </a:r>
            <a:r>
              <a:rPr lang="en-US" altLang="zh-CN" smtClean="0">
                <a:ea typeface="隶书" pitchFamily="49" charset="-122"/>
              </a:rPr>
              <a:t>anguage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隶书" pitchFamily="49" charset="-122"/>
            </a:endParaRPr>
          </a:p>
          <a:p>
            <a:pPr lvl="1" eaLnBrk="1" hangingPunct="1"/>
            <a:r>
              <a:rPr lang="zh-CN" altLang="en-US" smtClean="0"/>
              <a:t>定义和描述</a:t>
            </a:r>
            <a:r>
              <a:rPr lang="en-US" altLang="zh-CN" smtClean="0"/>
              <a:t>Web</a:t>
            </a:r>
            <a:r>
              <a:rPr lang="zh-CN" altLang="en-US" smtClean="0"/>
              <a:t>本体的语言，用来描述</a:t>
            </a:r>
            <a:r>
              <a:rPr lang="en-US" altLang="zh-CN" smtClean="0"/>
              <a:t>Web </a:t>
            </a:r>
            <a:r>
              <a:rPr lang="zh-CN" altLang="en-US" smtClean="0"/>
              <a:t>应用中的类以及类之间的关系。</a:t>
            </a:r>
          </a:p>
          <a:p>
            <a:pPr lvl="1" eaLnBrk="1" hangingPunct="1"/>
            <a:endParaRPr lang="zh-CN" altLang="en-US" smtClean="0"/>
          </a:p>
          <a:p>
            <a:pPr lvl="1" eaLnBrk="1" hangingPunct="1"/>
            <a:r>
              <a:rPr lang="zh-CN" altLang="en-US" smtClean="0"/>
              <a:t>主旨：人可读 </a:t>
            </a:r>
            <a:r>
              <a:rPr lang="zh-CN" altLang="en-US" smtClean="0">
                <a:sym typeface="Wingdings" pitchFamily="2" charset="2"/>
              </a:rPr>
              <a:t> </a:t>
            </a:r>
            <a:r>
              <a:rPr lang="zh-CN" altLang="en-US" smtClean="0"/>
              <a:t>机器可读（语义信息）</a:t>
            </a:r>
          </a:p>
          <a:p>
            <a:pPr lvl="1" eaLnBrk="1" hangingPunct="1"/>
            <a:endParaRPr lang="zh-CN" altLang="en-US" smtClean="0"/>
          </a:p>
          <a:p>
            <a:pPr lvl="1" eaLnBrk="1" hangingPunct="1"/>
            <a:r>
              <a:rPr lang="zh-CN" altLang="en-US" smtClean="0"/>
              <a:t>已经成为</a:t>
            </a:r>
            <a:r>
              <a:rPr lang="en-US" altLang="zh-CN" smtClean="0"/>
              <a:t>W3C</a:t>
            </a:r>
            <a:r>
              <a:rPr lang="zh-CN" altLang="en-US" smtClean="0"/>
              <a:t>的推荐标准，目前版本为</a:t>
            </a:r>
            <a:r>
              <a:rPr lang="en-US" altLang="zh-CN" smtClean="0"/>
              <a:t>OWL-1.1</a:t>
            </a:r>
            <a:r>
              <a:rPr lang="zh-CN" altLang="en-US" smtClean="0"/>
              <a:t>，为</a:t>
            </a:r>
            <a:r>
              <a:rPr lang="en-US" altLang="zh-CN" smtClean="0"/>
              <a:t>2004</a:t>
            </a:r>
            <a:r>
              <a:rPr lang="zh-CN" altLang="en-US" smtClean="0"/>
              <a:t>年</a:t>
            </a:r>
            <a:r>
              <a:rPr lang="en-US" altLang="zh-CN" smtClean="0"/>
              <a:t>2</a:t>
            </a:r>
            <a:r>
              <a:rPr lang="zh-CN" altLang="en-US" smtClean="0"/>
              <a:t>月发布。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FE74BC-8574-474D-8743-C9E8D9222C06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7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</a:t>
            </a:r>
            <a:r>
              <a:rPr lang="zh-CN" altLang="en-US" dirty="0"/>
              <a:t>网络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距离从没有让人感到像目前这样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微不足道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8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OWL-S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 lIns="92055" tIns="46029" rIns="92055" bIns="46029">
            <a:normAutofit/>
          </a:bodyPr>
          <a:lstStyle/>
          <a:p>
            <a:pPr eaLnBrk="1" hangingPunct="1"/>
            <a:r>
              <a:rPr lang="zh-CN" altLang="en-US" smtClean="0"/>
              <a:t>增加了语义的一种标准</a:t>
            </a:r>
          </a:p>
          <a:p>
            <a:pPr lvl="1" eaLnBrk="1" hangingPunct="1"/>
            <a:r>
              <a:rPr lang="zh-CN" altLang="en-US" smtClean="0"/>
              <a:t>建立上层本体来描述服务的能力与语义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22996-2090-4DA6-B664-1DD3DF6CDA95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8133" name="Oval 4"/>
          <p:cNvSpPr>
            <a:spLocks noChangeArrowheads="1"/>
          </p:cNvSpPr>
          <p:nvPr/>
        </p:nvSpPr>
        <p:spPr bwMode="auto">
          <a:xfrm>
            <a:off x="3240211" y="3434233"/>
            <a:ext cx="1524000" cy="714375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273050" indent="-27305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zh-CN" altLang="en-US" sz="2200" b="1">
                <a:solidFill>
                  <a:srgbClr val="660066"/>
                </a:solidFill>
                <a:latin typeface="Verdana" pitchFamily="34" charset="0"/>
                <a:cs typeface="Times New Roman" pitchFamily="18" charset="0"/>
              </a:rPr>
              <a:t>服务</a:t>
            </a:r>
          </a:p>
        </p:txBody>
      </p:sp>
      <p:sp>
        <p:nvSpPr>
          <p:cNvPr id="48134" name="Oval 5"/>
          <p:cNvSpPr>
            <a:spLocks noChangeArrowheads="1"/>
          </p:cNvSpPr>
          <p:nvPr/>
        </p:nvSpPr>
        <p:spPr bwMode="auto">
          <a:xfrm>
            <a:off x="5400799" y="2857971"/>
            <a:ext cx="1524000" cy="714375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zh-CN" altLang="en-US" sz="2000">
                <a:solidFill>
                  <a:srgbClr val="3333FF"/>
                </a:solidFill>
                <a:latin typeface="Verdana" pitchFamily="34" charset="0"/>
                <a:cs typeface="Times New Roman" pitchFamily="18" charset="0"/>
              </a:rPr>
              <a:t>服务轮廓</a:t>
            </a:r>
          </a:p>
        </p:txBody>
      </p:sp>
      <p:sp>
        <p:nvSpPr>
          <p:cNvPr id="48135" name="Oval 6"/>
          <p:cNvSpPr>
            <a:spLocks noChangeArrowheads="1"/>
          </p:cNvSpPr>
          <p:nvPr/>
        </p:nvSpPr>
        <p:spPr bwMode="auto">
          <a:xfrm>
            <a:off x="5688136" y="4081933"/>
            <a:ext cx="1524000" cy="714375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zh-CN" altLang="en-US" sz="2000">
                <a:solidFill>
                  <a:srgbClr val="FF00FF"/>
                </a:solidFill>
                <a:latin typeface="Verdana" pitchFamily="34" charset="0"/>
                <a:cs typeface="Times New Roman" pitchFamily="18" charset="0"/>
              </a:rPr>
              <a:t>服务模型</a:t>
            </a:r>
          </a:p>
        </p:txBody>
      </p:sp>
      <p:sp>
        <p:nvSpPr>
          <p:cNvPr id="48136" name="Oval 7"/>
          <p:cNvSpPr>
            <a:spLocks noChangeArrowheads="1"/>
          </p:cNvSpPr>
          <p:nvPr/>
        </p:nvSpPr>
        <p:spPr bwMode="auto">
          <a:xfrm>
            <a:off x="684336" y="4335933"/>
            <a:ext cx="1831975" cy="714375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zh-CN" altLang="en-US" sz="2000">
                <a:solidFill>
                  <a:srgbClr val="000066"/>
                </a:solidFill>
                <a:latin typeface="Verdana" pitchFamily="34" charset="0"/>
                <a:cs typeface="Times New Roman" pitchFamily="18" charset="0"/>
              </a:rPr>
              <a:t>服务基点</a:t>
            </a:r>
          </a:p>
        </p:txBody>
      </p:sp>
      <p:cxnSp>
        <p:nvCxnSpPr>
          <p:cNvPr id="48137" name="AutoShape 8"/>
          <p:cNvCxnSpPr>
            <a:cxnSpLocks noChangeShapeType="1"/>
          </p:cNvCxnSpPr>
          <p:nvPr/>
        </p:nvCxnSpPr>
        <p:spPr bwMode="auto">
          <a:xfrm rot="5400000">
            <a:off x="2819524" y="3512020"/>
            <a:ext cx="330200" cy="15208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8138" name="AutoShape 9"/>
          <p:cNvCxnSpPr>
            <a:cxnSpLocks noChangeShapeType="1"/>
          </p:cNvCxnSpPr>
          <p:nvPr/>
        </p:nvCxnSpPr>
        <p:spPr bwMode="auto">
          <a:xfrm rot="16200000" flipH="1">
            <a:off x="4838824" y="3592983"/>
            <a:ext cx="330200" cy="13684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8139" name="AutoShape 10"/>
          <p:cNvCxnSpPr>
            <a:cxnSpLocks noChangeShapeType="1"/>
          </p:cNvCxnSpPr>
          <p:nvPr/>
        </p:nvCxnSpPr>
        <p:spPr bwMode="auto">
          <a:xfrm rot="-5400000">
            <a:off x="4545137" y="2616670"/>
            <a:ext cx="254000" cy="13684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8140" name="Rectangle 11"/>
          <p:cNvSpPr>
            <a:spLocks noChangeArrowheads="1"/>
          </p:cNvSpPr>
          <p:nvPr/>
        </p:nvSpPr>
        <p:spPr bwMode="auto">
          <a:xfrm>
            <a:off x="865311" y="5263033"/>
            <a:ext cx="1655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6" tIns="46034" rIns="92066" bIns="46034">
            <a:spAutoFit/>
          </a:bodyPr>
          <a:lstStyle/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000066"/>
                </a:solidFill>
                <a:latin typeface="Verdana" pitchFamily="34" charset="0"/>
                <a:cs typeface="Times New Roman" pitchFamily="18" charset="0"/>
              </a:rPr>
              <a:t>通信协议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000066"/>
                </a:solidFill>
                <a:latin typeface="Verdana" pitchFamily="34" charset="0"/>
                <a:cs typeface="Times New Roman" pitchFamily="18" charset="0"/>
              </a:rPr>
              <a:t>端口号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000066"/>
                </a:solidFill>
                <a:latin typeface="Verdana" pitchFamily="34" charset="0"/>
                <a:cs typeface="Times New Roman" pitchFamily="18" charset="0"/>
              </a:rPr>
              <a:t>消息格式</a:t>
            </a:r>
          </a:p>
        </p:txBody>
      </p:sp>
      <p:sp>
        <p:nvSpPr>
          <p:cNvPr id="48141" name="Rectangle 12"/>
          <p:cNvSpPr>
            <a:spLocks noChangeArrowheads="1"/>
          </p:cNvSpPr>
          <p:nvPr/>
        </p:nvSpPr>
        <p:spPr bwMode="auto">
          <a:xfrm>
            <a:off x="7129586" y="2780183"/>
            <a:ext cx="2266950" cy="1076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66" tIns="46034" rIns="92066" bIns="46034">
            <a:spAutoFit/>
          </a:bodyPr>
          <a:lstStyle/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3333FF"/>
                </a:solidFill>
                <a:latin typeface="Verdana" pitchFamily="34" charset="0"/>
                <a:cs typeface="Times New Roman" pitchFamily="18" charset="0"/>
              </a:rPr>
              <a:t>服务名称、分类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3333FF"/>
                </a:solidFill>
                <a:latin typeface="Verdana" pitchFamily="34" charset="0"/>
                <a:cs typeface="Times New Roman" pitchFamily="18" charset="0"/>
              </a:rPr>
              <a:t>参数类型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3333FF"/>
                </a:solidFill>
                <a:latin typeface="Verdana" pitchFamily="34" charset="0"/>
                <a:cs typeface="Times New Roman" pitchFamily="18" charset="0"/>
              </a:rPr>
              <a:t>功能性描述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en-US" altLang="zh-CN" sz="1900">
                <a:solidFill>
                  <a:srgbClr val="3333FF"/>
                </a:solidFill>
                <a:latin typeface="Verdana" pitchFamily="34" charset="0"/>
                <a:cs typeface="Times New Roman" pitchFamily="18" charset="0"/>
              </a:rPr>
              <a:t>IOPE </a:t>
            </a:r>
          </a:p>
        </p:txBody>
      </p:sp>
      <p:sp>
        <p:nvSpPr>
          <p:cNvPr id="48142" name="Rectangle 13"/>
          <p:cNvSpPr>
            <a:spLocks noChangeArrowheads="1"/>
          </p:cNvSpPr>
          <p:nvPr/>
        </p:nvSpPr>
        <p:spPr bwMode="auto">
          <a:xfrm>
            <a:off x="5688136" y="4974108"/>
            <a:ext cx="1944688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66" tIns="46034" rIns="92066" bIns="46034">
            <a:spAutoFit/>
          </a:bodyPr>
          <a:lstStyle/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FF00FF"/>
                </a:solidFill>
                <a:latin typeface="Verdana" pitchFamily="34" charset="0"/>
                <a:cs typeface="Times New Roman" pitchFamily="18" charset="0"/>
              </a:rPr>
              <a:t>过程流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FF00FF"/>
                </a:solidFill>
                <a:latin typeface="Verdana" pitchFamily="34" charset="0"/>
                <a:cs typeface="Times New Roman" pitchFamily="18" charset="0"/>
              </a:rPr>
              <a:t>分层次的合成</a:t>
            </a:r>
          </a:p>
          <a:p>
            <a:pPr marL="168275" indent="-168275" eaLnBrk="0" hangingPunct="0">
              <a:lnSpc>
                <a:spcPct val="85000"/>
              </a:lnSpc>
              <a:buFont typeface="Wingdings" pitchFamily="2" charset="2"/>
              <a:buChar char="§"/>
            </a:pPr>
            <a:r>
              <a:rPr lang="zh-CN" altLang="en-US" sz="1900">
                <a:solidFill>
                  <a:srgbClr val="FF00FF"/>
                </a:solidFill>
                <a:latin typeface="Verdana" pitchFamily="34" charset="0"/>
                <a:cs typeface="Times New Roman" pitchFamily="18" charset="0"/>
              </a:rPr>
              <a:t>过程的定义</a:t>
            </a:r>
          </a:p>
        </p:txBody>
      </p:sp>
      <p:sp>
        <p:nvSpPr>
          <p:cNvPr id="48143" name="Text Box 14"/>
          <p:cNvSpPr txBox="1">
            <a:spLocks noChangeArrowheads="1"/>
          </p:cNvSpPr>
          <p:nvPr/>
        </p:nvSpPr>
        <p:spPr bwMode="auto">
          <a:xfrm rot="-353513">
            <a:off x="3887911" y="2562696"/>
            <a:ext cx="1631950" cy="617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7033" tIns="48518" rIns="97033" bIns="48518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zh-CN" altLang="en-US" sz="1700" b="1" i="1">
                <a:cs typeface="Times New Roman" pitchFamily="18" charset="0"/>
              </a:rPr>
              <a:t>表示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en-US" altLang="zh-CN" sz="1700" i="1">
                <a:cs typeface="Times New Roman" pitchFamily="18" charset="0"/>
              </a:rPr>
              <a:t>(</a:t>
            </a:r>
            <a:r>
              <a:rPr kumimoji="1" lang="zh-CN" altLang="en-US" sz="1700" i="1">
                <a:cs typeface="Times New Roman" pitchFamily="18" charset="0"/>
              </a:rPr>
              <a:t>完成什么功能</a:t>
            </a:r>
            <a:r>
              <a:rPr kumimoji="1" lang="en-US" altLang="zh-CN" sz="1700" i="1">
                <a:cs typeface="Times New Roman" pitchFamily="18" charset="0"/>
              </a:rPr>
              <a:t>)</a:t>
            </a:r>
          </a:p>
        </p:txBody>
      </p:sp>
      <p:sp>
        <p:nvSpPr>
          <p:cNvPr id="48144" name="Text Box 15"/>
          <p:cNvSpPr txBox="1">
            <a:spLocks noChangeArrowheads="1"/>
          </p:cNvSpPr>
          <p:nvPr/>
        </p:nvSpPr>
        <p:spPr bwMode="auto">
          <a:xfrm rot="626248">
            <a:off x="4537199" y="3645371"/>
            <a:ext cx="1200150" cy="69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7033" tIns="48518" rIns="97033" bIns="48518">
            <a:spAutoFit/>
          </a:bodyPr>
          <a:lstStyle/>
          <a:p>
            <a:pPr eaLnBrk="0" hangingPunct="0">
              <a:lnSpc>
                <a:spcPct val="115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en-US" altLang="zh-CN" sz="1700" i="1">
                <a:cs typeface="Times New Roman" pitchFamily="18" charset="0"/>
              </a:rPr>
              <a:t>   </a:t>
            </a:r>
            <a:r>
              <a:rPr kumimoji="1" lang="zh-CN" altLang="en-US" sz="1700" b="1" i="1">
                <a:cs typeface="Times New Roman" pitchFamily="18" charset="0"/>
              </a:rPr>
              <a:t>描述</a:t>
            </a:r>
            <a:r>
              <a:rPr kumimoji="1" lang="zh-CN" altLang="en-US" sz="1700" i="1">
                <a:cs typeface="Times New Roman" pitchFamily="18" charset="0"/>
              </a:rPr>
              <a:t/>
            </a:r>
            <a:br>
              <a:rPr kumimoji="1" lang="zh-CN" altLang="en-US" sz="1700" i="1">
                <a:cs typeface="Times New Roman" pitchFamily="18" charset="0"/>
              </a:rPr>
            </a:br>
            <a:r>
              <a:rPr kumimoji="1" lang="en-US" altLang="zh-CN" sz="1700" i="1">
                <a:cs typeface="Times New Roman" pitchFamily="18" charset="0"/>
              </a:rPr>
              <a:t>(</a:t>
            </a:r>
            <a:r>
              <a:rPr kumimoji="1" lang="zh-CN" altLang="en-US" sz="1700" i="1">
                <a:cs typeface="Times New Roman" pitchFamily="18" charset="0"/>
              </a:rPr>
              <a:t>如何工作</a:t>
            </a:r>
            <a:r>
              <a:rPr kumimoji="1" lang="en-US" altLang="zh-CN" sz="1700" i="1">
                <a:cs typeface="Times New Roman" pitchFamily="18" charset="0"/>
              </a:rPr>
              <a:t>)</a:t>
            </a:r>
          </a:p>
        </p:txBody>
      </p:sp>
      <p:sp>
        <p:nvSpPr>
          <p:cNvPr id="48145" name="Text Box 16"/>
          <p:cNvSpPr txBox="1">
            <a:spLocks noChangeArrowheads="1"/>
          </p:cNvSpPr>
          <p:nvPr/>
        </p:nvSpPr>
        <p:spPr bwMode="auto">
          <a:xfrm rot="-462560">
            <a:off x="2255961" y="3672358"/>
            <a:ext cx="1200150" cy="69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7033" tIns="48518" rIns="97033" bIns="48518">
            <a:spAutoFit/>
          </a:bodyPr>
          <a:lstStyle/>
          <a:p>
            <a:pPr eaLnBrk="0" hangingPunct="0">
              <a:lnSpc>
                <a:spcPct val="115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</a:pPr>
            <a:r>
              <a:rPr kumimoji="1" lang="en-US" altLang="zh-CN" sz="1700" b="1" i="1">
                <a:cs typeface="Times New Roman" pitchFamily="18" charset="0"/>
              </a:rPr>
              <a:t>   </a:t>
            </a:r>
            <a:r>
              <a:rPr kumimoji="1" lang="zh-CN" altLang="en-US" sz="1700" b="1" i="1">
                <a:cs typeface="Times New Roman" pitchFamily="18" charset="0"/>
              </a:rPr>
              <a:t>绑定</a:t>
            </a:r>
            <a:r>
              <a:rPr kumimoji="1" lang="zh-CN" altLang="en-US" sz="1700" i="1">
                <a:cs typeface="Times New Roman" pitchFamily="18" charset="0"/>
              </a:rPr>
              <a:t/>
            </a:r>
            <a:br>
              <a:rPr kumimoji="1" lang="zh-CN" altLang="en-US" sz="1700" i="1">
                <a:cs typeface="Times New Roman" pitchFamily="18" charset="0"/>
              </a:rPr>
            </a:br>
            <a:r>
              <a:rPr kumimoji="1" lang="en-US" altLang="zh-CN" sz="1700" i="1">
                <a:cs typeface="Times New Roman" pitchFamily="18" charset="0"/>
              </a:rPr>
              <a:t>(</a:t>
            </a:r>
            <a:r>
              <a:rPr kumimoji="1" lang="zh-CN" altLang="en-US" sz="1700" i="1">
                <a:cs typeface="Times New Roman" pitchFamily="18" charset="0"/>
              </a:rPr>
              <a:t>如何访问</a:t>
            </a:r>
            <a:r>
              <a:rPr kumimoji="1" lang="en-US" altLang="zh-CN" sz="1700" i="1"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0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272095-2F96-43A6-9C6B-09645E2B5DD2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服务组合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将现有的可用服务组合起来，完成用户需求，并能够有效地实施</a:t>
            </a:r>
          </a:p>
          <a:p>
            <a:endParaRPr lang="zh-CN" altLang="en-US" dirty="0" smtClean="0"/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服务的业务流程执行语言</a:t>
            </a:r>
          </a:p>
          <a:p>
            <a:pPr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Business Process Execution Language for Web Services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BEA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Microsoft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Siebel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制定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WSFL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XLANG 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主流的组合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服务描述方式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得到多种商业和开源的引擎能够支持，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Orcale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BPEL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BPWS4J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ActiveBPEL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JbossBPEL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等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服务的描述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WSDL</a:t>
            </a:r>
          </a:p>
          <a:p>
            <a:pPr lvl="1"/>
            <a:r>
              <a:rPr lang="zh-CN" altLang="en-US" smtClean="0"/>
              <a:t>服务静态接口描述语言</a:t>
            </a:r>
          </a:p>
          <a:p>
            <a:pPr lvl="1"/>
            <a:r>
              <a:rPr lang="en-US" altLang="zh-CN" smtClean="0"/>
              <a:t>WSDL2.0 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F6EA7E-A086-43B6-AECD-9D81F17F8AD4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2555875" y="2995613"/>
            <a:ext cx="1079500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/>
              <a:t>机票</a:t>
            </a:r>
          </a:p>
          <a:p>
            <a:pPr algn="ctr"/>
            <a:r>
              <a:rPr lang="zh-CN" altLang="en-US" sz="1800"/>
              <a:t>预定请求</a:t>
            </a:r>
          </a:p>
        </p:txBody>
      </p:sp>
      <p:cxnSp>
        <p:nvCxnSpPr>
          <p:cNvPr id="56325" name="AutoShape 5"/>
          <p:cNvCxnSpPr>
            <a:cxnSpLocks noChangeShapeType="1"/>
            <a:stCxn id="56332" idx="6"/>
            <a:endCxn id="56324" idx="2"/>
          </p:cNvCxnSpPr>
          <p:nvPr/>
        </p:nvCxnSpPr>
        <p:spPr bwMode="auto">
          <a:xfrm flipV="1">
            <a:off x="1849438" y="3319463"/>
            <a:ext cx="706437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cxnSp>
        <p:nvCxnSpPr>
          <p:cNvPr id="56326" name="AutoShape 6"/>
          <p:cNvCxnSpPr>
            <a:cxnSpLocks noChangeShapeType="1"/>
            <a:stCxn id="56324" idx="6"/>
            <a:endCxn id="56328" idx="2"/>
          </p:cNvCxnSpPr>
          <p:nvPr/>
        </p:nvCxnSpPr>
        <p:spPr bwMode="auto">
          <a:xfrm>
            <a:off x="3635375" y="3319463"/>
            <a:ext cx="5762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cxnSp>
        <p:nvCxnSpPr>
          <p:cNvPr id="56327" name="AutoShape 7"/>
          <p:cNvCxnSpPr>
            <a:cxnSpLocks noChangeShapeType="1"/>
            <a:stCxn id="56329" idx="6"/>
            <a:endCxn id="60433" idx="2"/>
          </p:cNvCxnSpPr>
          <p:nvPr/>
        </p:nvCxnSpPr>
        <p:spPr bwMode="auto">
          <a:xfrm>
            <a:off x="6659563" y="3319463"/>
            <a:ext cx="777875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4211638" y="2995613"/>
            <a:ext cx="863600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/>
              <a:t>机票预定</a:t>
            </a:r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5724525" y="2995613"/>
            <a:ext cx="935038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/>
              <a:t>出租车</a:t>
            </a:r>
          </a:p>
          <a:p>
            <a:pPr algn="ctr"/>
            <a:r>
              <a:rPr lang="zh-CN" altLang="en-US" sz="1800"/>
              <a:t>预定</a:t>
            </a:r>
          </a:p>
        </p:txBody>
      </p:sp>
      <p:cxnSp>
        <p:nvCxnSpPr>
          <p:cNvPr id="56330" name="AutoShape 10"/>
          <p:cNvCxnSpPr>
            <a:cxnSpLocks noChangeShapeType="1"/>
            <a:stCxn id="56328" idx="6"/>
            <a:endCxn id="56329" idx="2"/>
          </p:cNvCxnSpPr>
          <p:nvPr/>
        </p:nvCxnSpPr>
        <p:spPr bwMode="auto">
          <a:xfrm>
            <a:off x="5075238" y="3319463"/>
            <a:ext cx="6492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1187450" y="2995613"/>
            <a:ext cx="647700" cy="649287"/>
          </a:xfrm>
          <a:prstGeom prst="ellipse">
            <a:avLst/>
          </a:prstGeom>
          <a:solidFill>
            <a:srgbClr val="FFFFFF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/>
            <a:r>
              <a:rPr lang="en-US" altLang="zh-CN" sz="1800"/>
              <a:t>begin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451725" y="2924175"/>
            <a:ext cx="792163" cy="792163"/>
            <a:chOff x="4694" y="1706"/>
            <a:chExt cx="680" cy="680"/>
          </a:xfrm>
        </p:grpSpPr>
        <p:sp>
          <p:nvSpPr>
            <p:cNvPr id="60433" name="Oval 19"/>
            <p:cNvSpPr>
              <a:spLocks noChangeArrowheads="1"/>
            </p:cNvSpPr>
            <p:nvPr/>
          </p:nvSpPr>
          <p:spPr bwMode="auto">
            <a:xfrm>
              <a:off x="4694" y="1706"/>
              <a:ext cx="680" cy="680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0434" name="Oval 20"/>
            <p:cNvSpPr>
              <a:spLocks noChangeArrowheads="1"/>
            </p:cNvSpPr>
            <p:nvPr/>
          </p:nvSpPr>
          <p:spPr bwMode="auto">
            <a:xfrm>
              <a:off x="4784" y="1796"/>
              <a:ext cx="499" cy="49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800"/>
                <a:t>done</a:t>
              </a:r>
            </a:p>
          </p:txBody>
        </p:sp>
      </p:grpSp>
      <p:sp>
        <p:nvSpPr>
          <p:cNvPr id="56341" name="Line 21"/>
          <p:cNvSpPr>
            <a:spLocks noChangeShapeType="1"/>
          </p:cNvSpPr>
          <p:nvPr/>
        </p:nvSpPr>
        <p:spPr bwMode="auto">
          <a:xfrm>
            <a:off x="827088" y="2995613"/>
            <a:ext cx="360362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1691680" y="3860800"/>
            <a:ext cx="82296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业务流程语言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WSCL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WSCI, BPML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WSFL, XLANG 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BPEL4WS</a:t>
            </a:r>
          </a:p>
        </p:txBody>
      </p:sp>
      <p:sp>
        <p:nvSpPr>
          <p:cNvPr id="18" name="矩形 17"/>
          <p:cNvSpPr/>
          <p:nvPr/>
        </p:nvSpPr>
        <p:spPr>
          <a:xfrm>
            <a:off x="4536480" y="4876629"/>
            <a:ext cx="1270000" cy="427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8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animBg="1"/>
      <p:bldP spid="56328" grpId="0" animBg="1"/>
      <p:bldP spid="56329" grpId="0" animBg="1"/>
      <p:bldP spid="56332" grpId="0" animBg="1"/>
      <p:bldP spid="56341" grpId="0" animBg="1"/>
      <p:bldP spid="56342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534AD-9E35-4BB5-AAE9-378745B13DA9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BPEL4WS</a:t>
            </a:r>
          </a:p>
        </p:txBody>
      </p:sp>
      <p:sp>
        <p:nvSpPr>
          <p:cNvPr id="64516" name="Oval 4"/>
          <p:cNvSpPr>
            <a:spLocks noChangeArrowheads="1"/>
          </p:cNvSpPr>
          <p:nvPr/>
        </p:nvSpPr>
        <p:spPr bwMode="auto">
          <a:xfrm>
            <a:off x="7654925" y="2343150"/>
            <a:ext cx="1079500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zh-CN" altLang="en-US" sz="2000"/>
              <a:t>机票预定</a:t>
            </a:r>
            <a:endParaRPr lang="en-US" altLang="zh-CN" sz="2000"/>
          </a:p>
          <a:p>
            <a:pPr algn="ctr"/>
            <a:r>
              <a:rPr lang="zh-CN" altLang="en-US" sz="2000"/>
              <a:t>请求</a:t>
            </a:r>
          </a:p>
        </p:txBody>
      </p:sp>
      <p:cxnSp>
        <p:nvCxnSpPr>
          <p:cNvPr id="64517" name="AutoShape 5"/>
          <p:cNvCxnSpPr>
            <a:cxnSpLocks noChangeShapeType="1"/>
            <a:stCxn id="64523" idx="4"/>
            <a:endCxn id="64516" idx="0"/>
          </p:cNvCxnSpPr>
          <p:nvPr/>
        </p:nvCxnSpPr>
        <p:spPr bwMode="auto">
          <a:xfrm>
            <a:off x="8194675" y="1782763"/>
            <a:ext cx="0" cy="560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8" name="AutoShape 6"/>
          <p:cNvCxnSpPr>
            <a:cxnSpLocks noChangeShapeType="1"/>
            <a:stCxn id="64516" idx="4"/>
            <a:endCxn id="64520" idx="0"/>
          </p:cNvCxnSpPr>
          <p:nvPr/>
        </p:nvCxnSpPr>
        <p:spPr bwMode="auto">
          <a:xfrm>
            <a:off x="8194675" y="2990850"/>
            <a:ext cx="1588" cy="431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9" name="AutoShape 7"/>
          <p:cNvCxnSpPr>
            <a:cxnSpLocks noChangeShapeType="1"/>
            <a:stCxn id="64521" idx="4"/>
          </p:cNvCxnSpPr>
          <p:nvPr/>
        </p:nvCxnSpPr>
        <p:spPr bwMode="auto">
          <a:xfrm>
            <a:off x="8196263" y="5294313"/>
            <a:ext cx="0" cy="419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0" name="Oval 8"/>
          <p:cNvSpPr>
            <a:spLocks noChangeArrowheads="1"/>
          </p:cNvSpPr>
          <p:nvPr/>
        </p:nvSpPr>
        <p:spPr bwMode="auto">
          <a:xfrm>
            <a:off x="7727950" y="3422650"/>
            <a:ext cx="935038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2000"/>
              <a:t>机票预定</a:t>
            </a:r>
          </a:p>
        </p:txBody>
      </p:sp>
      <p:sp>
        <p:nvSpPr>
          <p:cNvPr id="64521" name="Oval 9"/>
          <p:cNvSpPr>
            <a:spLocks noChangeArrowheads="1"/>
          </p:cNvSpPr>
          <p:nvPr/>
        </p:nvSpPr>
        <p:spPr bwMode="auto">
          <a:xfrm>
            <a:off x="7727950" y="4646613"/>
            <a:ext cx="935038" cy="6477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zh-CN" altLang="en-US" sz="2000"/>
              <a:t>出租车</a:t>
            </a:r>
          </a:p>
          <a:p>
            <a:pPr algn="ctr"/>
            <a:r>
              <a:rPr lang="zh-CN" altLang="en-US" sz="2000"/>
              <a:t>预定</a:t>
            </a:r>
          </a:p>
        </p:txBody>
      </p:sp>
      <p:cxnSp>
        <p:nvCxnSpPr>
          <p:cNvPr id="64522" name="AutoShape 10"/>
          <p:cNvCxnSpPr>
            <a:cxnSpLocks noChangeShapeType="1"/>
            <a:stCxn id="64520" idx="4"/>
            <a:endCxn id="64521" idx="0"/>
          </p:cNvCxnSpPr>
          <p:nvPr/>
        </p:nvCxnSpPr>
        <p:spPr bwMode="auto">
          <a:xfrm>
            <a:off x="8196263" y="4070350"/>
            <a:ext cx="0" cy="5762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3" name="Oval 11"/>
          <p:cNvSpPr>
            <a:spLocks noChangeArrowheads="1"/>
          </p:cNvSpPr>
          <p:nvPr/>
        </p:nvSpPr>
        <p:spPr bwMode="auto">
          <a:xfrm>
            <a:off x="7870825" y="1119188"/>
            <a:ext cx="647700" cy="649287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en-US" altLang="zh-CN" sz="2000"/>
              <a:t>begin</a:t>
            </a: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7799388" y="5727700"/>
            <a:ext cx="792162" cy="792163"/>
            <a:chOff x="4694" y="1706"/>
            <a:chExt cx="680" cy="680"/>
          </a:xfrm>
        </p:grpSpPr>
        <p:sp>
          <p:nvSpPr>
            <p:cNvPr id="64550" name="Oval 13"/>
            <p:cNvSpPr>
              <a:spLocks noChangeArrowheads="1"/>
            </p:cNvSpPr>
            <p:nvPr/>
          </p:nvSpPr>
          <p:spPr bwMode="auto">
            <a:xfrm>
              <a:off x="4694" y="1706"/>
              <a:ext cx="680" cy="680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2000"/>
            </a:p>
          </p:txBody>
        </p:sp>
        <p:sp>
          <p:nvSpPr>
            <p:cNvPr id="64551" name="Oval 14"/>
            <p:cNvSpPr>
              <a:spLocks noChangeArrowheads="1"/>
            </p:cNvSpPr>
            <p:nvPr/>
          </p:nvSpPr>
          <p:spPr bwMode="auto">
            <a:xfrm>
              <a:off x="4784" y="1796"/>
              <a:ext cx="499" cy="499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r>
                <a:rPr lang="en-US" altLang="zh-CN" sz="2000"/>
                <a:t>done</a:t>
              </a:r>
            </a:p>
          </p:txBody>
        </p:sp>
      </p:grpSp>
      <p:sp>
        <p:nvSpPr>
          <p:cNvPr id="64525" name="Line 15"/>
          <p:cNvSpPr>
            <a:spLocks noChangeShapeType="1"/>
          </p:cNvSpPr>
          <p:nvPr/>
        </p:nvSpPr>
        <p:spPr bwMode="auto">
          <a:xfrm>
            <a:off x="7510463" y="1119188"/>
            <a:ext cx="360362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6" name="AutoShape 32"/>
          <p:cNvSpPr>
            <a:spLocks noChangeArrowheads="1"/>
          </p:cNvSpPr>
          <p:nvPr/>
        </p:nvSpPr>
        <p:spPr bwMode="auto">
          <a:xfrm>
            <a:off x="5278438" y="1695450"/>
            <a:ext cx="1943100" cy="3313113"/>
          </a:xfrm>
          <a:prstGeom prst="cloudCallout">
            <a:avLst>
              <a:gd name="adj1" fmla="val -45259"/>
              <a:gd name="adj2" fmla="val -1938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algn="ctr"/>
            <a:endParaRPr lang="zh-CN" altLang="zh-CN"/>
          </a:p>
        </p:txBody>
      </p:sp>
      <p:sp>
        <p:nvSpPr>
          <p:cNvPr id="64527" name="Rectangle 34"/>
          <p:cNvSpPr>
            <a:spLocks noChangeArrowheads="1"/>
          </p:cNvSpPr>
          <p:nvPr/>
        </p:nvSpPr>
        <p:spPr bwMode="auto">
          <a:xfrm>
            <a:off x="5422900" y="2344738"/>
            <a:ext cx="576263" cy="576262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4528" name="AutoShape 35"/>
          <p:cNvSpPr>
            <a:spLocks noChangeArrowheads="1"/>
          </p:cNvSpPr>
          <p:nvPr/>
        </p:nvSpPr>
        <p:spPr bwMode="auto">
          <a:xfrm>
            <a:off x="5135563" y="2416175"/>
            <a:ext cx="503237" cy="21590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4529" name="AutoShape 36"/>
          <p:cNvSpPr>
            <a:spLocks noChangeArrowheads="1"/>
          </p:cNvSpPr>
          <p:nvPr/>
        </p:nvSpPr>
        <p:spPr bwMode="auto">
          <a:xfrm rot="10800000">
            <a:off x="5135563" y="2632075"/>
            <a:ext cx="503237" cy="21590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4530" name="Rectangle 16"/>
          <p:cNvSpPr>
            <a:spLocks noChangeArrowheads="1"/>
          </p:cNvSpPr>
          <p:nvPr/>
        </p:nvSpPr>
        <p:spPr bwMode="auto">
          <a:xfrm>
            <a:off x="1811338" y="1479550"/>
            <a:ext cx="2884487" cy="4752975"/>
          </a:xfrm>
          <a:prstGeom prst="rect">
            <a:avLst/>
          </a:prstGeom>
          <a:solidFill>
            <a:srgbClr val="0000FF"/>
          </a:solidFill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31" name="Oval 17"/>
          <p:cNvSpPr>
            <a:spLocks noChangeArrowheads="1"/>
          </p:cNvSpPr>
          <p:nvPr/>
        </p:nvSpPr>
        <p:spPr bwMode="auto">
          <a:xfrm>
            <a:off x="2205038" y="1624013"/>
            <a:ext cx="2097087" cy="4464050"/>
          </a:xfrm>
          <a:prstGeom prst="ellipse">
            <a:avLst/>
          </a:prstGeom>
          <a:solidFill>
            <a:srgbClr val="00CCFF"/>
          </a:solidFill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&lt;sequence&gt;</a:t>
            </a:r>
          </a:p>
          <a:p>
            <a:endParaRPr lang="en-US" altLang="zh-CN"/>
          </a:p>
          <a:p>
            <a:r>
              <a:rPr lang="en-US" altLang="zh-CN"/>
              <a:t>&lt;receive&gt;</a:t>
            </a:r>
          </a:p>
          <a:p>
            <a:r>
              <a:rPr lang="en-US" altLang="zh-CN"/>
              <a:t>&lt;invoke&gt;</a:t>
            </a:r>
          </a:p>
          <a:p>
            <a:r>
              <a:rPr lang="en-US" altLang="zh-CN"/>
              <a:t>&lt;reply&gt;</a:t>
            </a:r>
          </a:p>
          <a:p>
            <a:endParaRPr lang="en-US" altLang="zh-CN"/>
          </a:p>
          <a:p>
            <a:r>
              <a:rPr lang="en-US" altLang="zh-CN"/>
              <a:t>&lt;receive&gt;</a:t>
            </a:r>
          </a:p>
          <a:p>
            <a:r>
              <a:rPr lang="en-US" altLang="zh-CN"/>
              <a:t>&lt;invoke&gt;</a:t>
            </a:r>
          </a:p>
          <a:p>
            <a:r>
              <a:rPr lang="en-US" altLang="zh-CN"/>
              <a:t>&lt;reply&gt;</a:t>
            </a:r>
          </a:p>
          <a:p>
            <a:endParaRPr lang="en-US" altLang="zh-CN"/>
          </a:p>
          <a:p>
            <a:r>
              <a:rPr lang="en-US" altLang="zh-CN"/>
              <a:t>&lt;receive&gt;</a:t>
            </a:r>
          </a:p>
          <a:p>
            <a:r>
              <a:rPr lang="en-US" altLang="zh-CN"/>
              <a:t>&lt;invoke&gt;</a:t>
            </a:r>
          </a:p>
          <a:p>
            <a:r>
              <a:rPr lang="en-US" altLang="zh-CN"/>
              <a:t>&lt;reply&gt;</a:t>
            </a:r>
          </a:p>
        </p:txBody>
      </p:sp>
      <p:sp>
        <p:nvSpPr>
          <p:cNvPr id="64532" name="AutoShape 18"/>
          <p:cNvSpPr>
            <a:spLocks noChangeArrowheads="1"/>
          </p:cNvSpPr>
          <p:nvPr/>
        </p:nvSpPr>
        <p:spPr bwMode="auto">
          <a:xfrm>
            <a:off x="238125" y="2200275"/>
            <a:ext cx="785813" cy="863600"/>
          </a:xfrm>
          <a:prstGeom prst="smileyFace">
            <a:avLst>
              <a:gd name="adj" fmla="val 4653"/>
            </a:avLst>
          </a:prstGeom>
          <a:solidFill>
            <a:srgbClr val="33CCCC"/>
          </a:solidFill>
          <a:ln w="285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33" name="Freeform 20"/>
          <p:cNvSpPr>
            <a:spLocks/>
          </p:cNvSpPr>
          <p:nvPr/>
        </p:nvSpPr>
        <p:spPr bwMode="auto">
          <a:xfrm>
            <a:off x="1023938" y="2332038"/>
            <a:ext cx="1746250" cy="444500"/>
          </a:xfrm>
          <a:custGeom>
            <a:avLst/>
            <a:gdLst>
              <a:gd name="T0" fmla="*/ 0 w 1209"/>
              <a:gd name="T1" fmla="*/ 98 h 280"/>
              <a:gd name="T2" fmla="*/ 363 w 1209"/>
              <a:gd name="T3" fmla="*/ 7 h 280"/>
              <a:gd name="T4" fmla="*/ 726 w 1209"/>
              <a:gd name="T5" fmla="*/ 53 h 280"/>
              <a:gd name="T6" fmla="*/ 1134 w 1209"/>
              <a:gd name="T7" fmla="*/ 234 h 280"/>
              <a:gd name="T8" fmla="*/ 1180 w 1209"/>
              <a:gd name="T9" fmla="*/ 280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9"/>
              <a:gd name="T16" fmla="*/ 0 h 280"/>
              <a:gd name="T17" fmla="*/ 1209 w 1209"/>
              <a:gd name="T18" fmla="*/ 280 h 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9" h="280">
                <a:moveTo>
                  <a:pt x="0" y="98"/>
                </a:moveTo>
                <a:cubicBezTo>
                  <a:pt x="121" y="56"/>
                  <a:pt x="242" y="14"/>
                  <a:pt x="363" y="7"/>
                </a:cubicBezTo>
                <a:cubicBezTo>
                  <a:pt x="484" y="0"/>
                  <a:pt x="598" y="15"/>
                  <a:pt x="726" y="53"/>
                </a:cubicBezTo>
                <a:cubicBezTo>
                  <a:pt x="854" y="91"/>
                  <a:pt x="1059" y="196"/>
                  <a:pt x="1134" y="234"/>
                </a:cubicBezTo>
                <a:cubicBezTo>
                  <a:pt x="1209" y="272"/>
                  <a:pt x="1194" y="276"/>
                  <a:pt x="1180" y="28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4" name="Freeform 21"/>
          <p:cNvSpPr>
            <a:spLocks/>
          </p:cNvSpPr>
          <p:nvPr/>
        </p:nvSpPr>
        <p:spPr bwMode="auto">
          <a:xfrm rot="19704971" flipV="1">
            <a:off x="3830638" y="2593975"/>
            <a:ext cx="1252537" cy="276225"/>
          </a:xfrm>
          <a:custGeom>
            <a:avLst/>
            <a:gdLst>
              <a:gd name="T0" fmla="*/ 0 w 1088"/>
              <a:gd name="T1" fmla="*/ 272 h 272"/>
              <a:gd name="T2" fmla="*/ 589 w 1088"/>
              <a:gd name="T3" fmla="*/ 226 h 272"/>
              <a:gd name="T4" fmla="*/ 1088 w 1088"/>
              <a:gd name="T5" fmla="*/ 0 h 272"/>
              <a:gd name="T6" fmla="*/ 0 60000 65536"/>
              <a:gd name="T7" fmla="*/ 0 60000 65536"/>
              <a:gd name="T8" fmla="*/ 0 60000 65536"/>
              <a:gd name="T9" fmla="*/ 0 w 1088"/>
              <a:gd name="T10" fmla="*/ 0 h 272"/>
              <a:gd name="T11" fmla="*/ 1088 w 1088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72">
                <a:moveTo>
                  <a:pt x="0" y="272"/>
                </a:moveTo>
                <a:cubicBezTo>
                  <a:pt x="204" y="271"/>
                  <a:pt x="408" y="271"/>
                  <a:pt x="589" y="226"/>
                </a:cubicBezTo>
                <a:cubicBezTo>
                  <a:pt x="770" y="181"/>
                  <a:pt x="929" y="90"/>
                  <a:pt x="1088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5" name="Freeform 22"/>
          <p:cNvSpPr>
            <a:spLocks/>
          </p:cNvSpPr>
          <p:nvPr/>
        </p:nvSpPr>
        <p:spPr bwMode="auto">
          <a:xfrm rot="-341975">
            <a:off x="3779838" y="2836863"/>
            <a:ext cx="1285875" cy="165100"/>
          </a:xfrm>
          <a:custGeom>
            <a:avLst/>
            <a:gdLst>
              <a:gd name="T0" fmla="*/ 1043 w 1043"/>
              <a:gd name="T1" fmla="*/ 0 h 211"/>
              <a:gd name="T2" fmla="*/ 680 w 1043"/>
              <a:gd name="T3" fmla="*/ 181 h 211"/>
              <a:gd name="T4" fmla="*/ 0 w 1043"/>
              <a:gd name="T5" fmla="*/ 181 h 211"/>
              <a:gd name="T6" fmla="*/ 0 60000 65536"/>
              <a:gd name="T7" fmla="*/ 0 60000 65536"/>
              <a:gd name="T8" fmla="*/ 0 60000 65536"/>
              <a:gd name="T9" fmla="*/ 0 w 1043"/>
              <a:gd name="T10" fmla="*/ 0 h 211"/>
              <a:gd name="T11" fmla="*/ 1043 w 1043"/>
              <a:gd name="T12" fmla="*/ 211 h 2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3" h="211">
                <a:moveTo>
                  <a:pt x="1043" y="0"/>
                </a:moveTo>
                <a:cubicBezTo>
                  <a:pt x="948" y="75"/>
                  <a:pt x="854" y="151"/>
                  <a:pt x="680" y="181"/>
                </a:cubicBezTo>
                <a:cubicBezTo>
                  <a:pt x="506" y="211"/>
                  <a:pt x="113" y="181"/>
                  <a:pt x="0" y="18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6" name="Freeform 23"/>
          <p:cNvSpPr>
            <a:spLocks/>
          </p:cNvSpPr>
          <p:nvPr/>
        </p:nvSpPr>
        <p:spPr bwMode="auto">
          <a:xfrm>
            <a:off x="958850" y="2842642"/>
            <a:ext cx="1770063" cy="514350"/>
          </a:xfrm>
          <a:custGeom>
            <a:avLst/>
            <a:gdLst>
              <a:gd name="T0" fmla="*/ 1225 w 1225"/>
              <a:gd name="T1" fmla="*/ 272 h 324"/>
              <a:gd name="T2" fmla="*/ 726 w 1225"/>
              <a:gd name="T3" fmla="*/ 317 h 324"/>
              <a:gd name="T4" fmla="*/ 408 w 1225"/>
              <a:gd name="T5" fmla="*/ 227 h 324"/>
              <a:gd name="T6" fmla="*/ 0 w 1225"/>
              <a:gd name="T7" fmla="*/ 0 h 324"/>
              <a:gd name="T8" fmla="*/ 0 60000 65536"/>
              <a:gd name="T9" fmla="*/ 0 60000 65536"/>
              <a:gd name="T10" fmla="*/ 0 60000 65536"/>
              <a:gd name="T11" fmla="*/ 0 60000 65536"/>
              <a:gd name="T12" fmla="*/ 0 w 1225"/>
              <a:gd name="T13" fmla="*/ 0 h 324"/>
              <a:gd name="T14" fmla="*/ 1225 w 1225"/>
              <a:gd name="T15" fmla="*/ 324 h 3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5" h="324">
                <a:moveTo>
                  <a:pt x="1225" y="272"/>
                </a:moveTo>
                <a:cubicBezTo>
                  <a:pt x="1043" y="298"/>
                  <a:pt x="862" y="324"/>
                  <a:pt x="726" y="317"/>
                </a:cubicBezTo>
                <a:cubicBezTo>
                  <a:pt x="590" y="310"/>
                  <a:pt x="529" y="280"/>
                  <a:pt x="408" y="227"/>
                </a:cubicBezTo>
                <a:cubicBezTo>
                  <a:pt x="287" y="174"/>
                  <a:pt x="143" y="87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7" name="Freeform 24"/>
          <p:cNvSpPr>
            <a:spLocks/>
          </p:cNvSpPr>
          <p:nvPr/>
        </p:nvSpPr>
        <p:spPr bwMode="auto">
          <a:xfrm>
            <a:off x="893763" y="3063875"/>
            <a:ext cx="1835150" cy="839788"/>
          </a:xfrm>
          <a:custGeom>
            <a:avLst/>
            <a:gdLst>
              <a:gd name="T0" fmla="*/ 0 w 1270"/>
              <a:gd name="T1" fmla="*/ 0 h 529"/>
              <a:gd name="T2" fmla="*/ 408 w 1270"/>
              <a:gd name="T3" fmla="*/ 318 h 529"/>
              <a:gd name="T4" fmla="*/ 816 w 1270"/>
              <a:gd name="T5" fmla="*/ 499 h 529"/>
              <a:gd name="T6" fmla="*/ 1270 w 1270"/>
              <a:gd name="T7" fmla="*/ 499 h 529"/>
              <a:gd name="T8" fmla="*/ 0 60000 65536"/>
              <a:gd name="T9" fmla="*/ 0 60000 65536"/>
              <a:gd name="T10" fmla="*/ 0 60000 65536"/>
              <a:gd name="T11" fmla="*/ 0 60000 65536"/>
              <a:gd name="T12" fmla="*/ 0 w 1270"/>
              <a:gd name="T13" fmla="*/ 0 h 529"/>
              <a:gd name="T14" fmla="*/ 1270 w 1270"/>
              <a:gd name="T15" fmla="*/ 529 h 5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0" h="529">
                <a:moveTo>
                  <a:pt x="0" y="0"/>
                </a:moveTo>
                <a:cubicBezTo>
                  <a:pt x="136" y="117"/>
                  <a:pt x="272" y="235"/>
                  <a:pt x="408" y="318"/>
                </a:cubicBezTo>
                <a:cubicBezTo>
                  <a:pt x="544" y="401"/>
                  <a:pt x="673" y="469"/>
                  <a:pt x="816" y="499"/>
                </a:cubicBezTo>
                <a:cubicBezTo>
                  <a:pt x="959" y="529"/>
                  <a:pt x="1114" y="514"/>
                  <a:pt x="1270" y="499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8" name="Freeform 26"/>
          <p:cNvSpPr>
            <a:spLocks/>
          </p:cNvSpPr>
          <p:nvPr/>
        </p:nvSpPr>
        <p:spPr bwMode="auto">
          <a:xfrm rot="-604836">
            <a:off x="3859213" y="2949575"/>
            <a:ext cx="1350962" cy="1081088"/>
          </a:xfrm>
          <a:custGeom>
            <a:avLst/>
            <a:gdLst>
              <a:gd name="T0" fmla="*/ 998 w 998"/>
              <a:gd name="T1" fmla="*/ 0 h 136"/>
              <a:gd name="T2" fmla="*/ 499 w 998"/>
              <a:gd name="T3" fmla="*/ 90 h 136"/>
              <a:gd name="T4" fmla="*/ 0 w 998"/>
              <a:gd name="T5" fmla="*/ 136 h 136"/>
              <a:gd name="T6" fmla="*/ 0 60000 65536"/>
              <a:gd name="T7" fmla="*/ 0 60000 65536"/>
              <a:gd name="T8" fmla="*/ 0 60000 65536"/>
              <a:gd name="T9" fmla="*/ 0 w 998"/>
              <a:gd name="T10" fmla="*/ 0 h 136"/>
              <a:gd name="T11" fmla="*/ 998 w 998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8" h="136">
                <a:moveTo>
                  <a:pt x="998" y="0"/>
                </a:moveTo>
                <a:cubicBezTo>
                  <a:pt x="831" y="33"/>
                  <a:pt x="665" y="67"/>
                  <a:pt x="499" y="90"/>
                </a:cubicBezTo>
                <a:cubicBezTo>
                  <a:pt x="333" y="113"/>
                  <a:pt x="166" y="124"/>
                  <a:pt x="0" y="13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9" name="Freeform 29"/>
          <p:cNvSpPr>
            <a:spLocks/>
          </p:cNvSpPr>
          <p:nvPr/>
        </p:nvSpPr>
        <p:spPr bwMode="auto">
          <a:xfrm>
            <a:off x="760413" y="3063875"/>
            <a:ext cx="1816100" cy="1603375"/>
          </a:xfrm>
          <a:custGeom>
            <a:avLst/>
            <a:gdLst>
              <a:gd name="T0" fmla="*/ 1452 w 1452"/>
              <a:gd name="T1" fmla="*/ 862 h 922"/>
              <a:gd name="T2" fmla="*/ 862 w 1452"/>
              <a:gd name="T3" fmla="*/ 907 h 922"/>
              <a:gd name="T4" fmla="*/ 363 w 1452"/>
              <a:gd name="T5" fmla="*/ 771 h 922"/>
              <a:gd name="T6" fmla="*/ 0 w 1452"/>
              <a:gd name="T7" fmla="*/ 0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1452"/>
              <a:gd name="T13" fmla="*/ 0 h 922"/>
              <a:gd name="T14" fmla="*/ 1452 w 1452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2" h="922">
                <a:moveTo>
                  <a:pt x="1452" y="862"/>
                </a:moveTo>
                <a:cubicBezTo>
                  <a:pt x="1248" y="892"/>
                  <a:pt x="1044" y="922"/>
                  <a:pt x="862" y="907"/>
                </a:cubicBezTo>
                <a:cubicBezTo>
                  <a:pt x="680" y="892"/>
                  <a:pt x="507" y="922"/>
                  <a:pt x="363" y="771"/>
                </a:cubicBezTo>
                <a:cubicBezTo>
                  <a:pt x="219" y="620"/>
                  <a:pt x="109" y="310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0" name="Freeform 31"/>
          <p:cNvSpPr>
            <a:spLocks/>
          </p:cNvSpPr>
          <p:nvPr/>
        </p:nvSpPr>
        <p:spPr bwMode="auto">
          <a:xfrm>
            <a:off x="609600" y="3063875"/>
            <a:ext cx="1943100" cy="3016250"/>
          </a:xfrm>
          <a:custGeom>
            <a:avLst/>
            <a:gdLst>
              <a:gd name="T0" fmla="*/ 1512 w 1512"/>
              <a:gd name="T1" fmla="*/ 1497 h 1505"/>
              <a:gd name="T2" fmla="*/ 741 w 1512"/>
              <a:gd name="T3" fmla="*/ 1452 h 1505"/>
              <a:gd name="T4" fmla="*/ 378 w 1512"/>
              <a:gd name="T5" fmla="*/ 1180 h 1505"/>
              <a:gd name="T6" fmla="*/ 61 w 1512"/>
              <a:gd name="T7" fmla="*/ 499 h 1505"/>
              <a:gd name="T8" fmla="*/ 15 w 1512"/>
              <a:gd name="T9" fmla="*/ 0 h 1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2"/>
              <a:gd name="T16" fmla="*/ 0 h 1505"/>
              <a:gd name="T17" fmla="*/ 1512 w 1512"/>
              <a:gd name="T18" fmla="*/ 1505 h 15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2" h="1505">
                <a:moveTo>
                  <a:pt x="1512" y="1497"/>
                </a:moveTo>
                <a:cubicBezTo>
                  <a:pt x="1221" y="1501"/>
                  <a:pt x="930" y="1505"/>
                  <a:pt x="741" y="1452"/>
                </a:cubicBezTo>
                <a:cubicBezTo>
                  <a:pt x="552" y="1399"/>
                  <a:pt x="491" y="1339"/>
                  <a:pt x="378" y="1180"/>
                </a:cubicBezTo>
                <a:cubicBezTo>
                  <a:pt x="265" y="1021"/>
                  <a:pt x="122" y="696"/>
                  <a:pt x="61" y="499"/>
                </a:cubicBezTo>
                <a:cubicBezTo>
                  <a:pt x="0" y="302"/>
                  <a:pt x="7" y="151"/>
                  <a:pt x="15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1" name="Freeform 38"/>
          <p:cNvSpPr>
            <a:spLocks/>
          </p:cNvSpPr>
          <p:nvPr/>
        </p:nvSpPr>
        <p:spPr bwMode="auto">
          <a:xfrm>
            <a:off x="3838575" y="2632075"/>
            <a:ext cx="1223963" cy="1439863"/>
          </a:xfrm>
          <a:custGeom>
            <a:avLst/>
            <a:gdLst>
              <a:gd name="T0" fmla="*/ 0 w 771"/>
              <a:gd name="T1" fmla="*/ 907 h 907"/>
              <a:gd name="T2" fmla="*/ 272 w 771"/>
              <a:gd name="T3" fmla="*/ 499 h 907"/>
              <a:gd name="T4" fmla="*/ 544 w 771"/>
              <a:gd name="T5" fmla="*/ 272 h 907"/>
              <a:gd name="T6" fmla="*/ 771 w 771"/>
              <a:gd name="T7" fmla="*/ 0 h 907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907"/>
              <a:gd name="T14" fmla="*/ 771 w 771"/>
              <a:gd name="T15" fmla="*/ 907 h 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907">
                <a:moveTo>
                  <a:pt x="0" y="907"/>
                </a:moveTo>
                <a:cubicBezTo>
                  <a:pt x="90" y="756"/>
                  <a:pt x="181" y="605"/>
                  <a:pt x="272" y="499"/>
                </a:cubicBezTo>
                <a:cubicBezTo>
                  <a:pt x="363" y="393"/>
                  <a:pt x="461" y="355"/>
                  <a:pt x="544" y="272"/>
                </a:cubicBezTo>
                <a:cubicBezTo>
                  <a:pt x="627" y="189"/>
                  <a:pt x="699" y="94"/>
                  <a:pt x="771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2" name="Freeform 39"/>
          <p:cNvSpPr>
            <a:spLocks/>
          </p:cNvSpPr>
          <p:nvPr/>
        </p:nvSpPr>
        <p:spPr bwMode="auto">
          <a:xfrm>
            <a:off x="3898900" y="2894013"/>
            <a:ext cx="1295400" cy="2663825"/>
          </a:xfrm>
          <a:custGeom>
            <a:avLst/>
            <a:gdLst>
              <a:gd name="T0" fmla="*/ 0 w 816"/>
              <a:gd name="T1" fmla="*/ 1678 h 1678"/>
              <a:gd name="T2" fmla="*/ 363 w 816"/>
              <a:gd name="T3" fmla="*/ 1360 h 1678"/>
              <a:gd name="T4" fmla="*/ 544 w 816"/>
              <a:gd name="T5" fmla="*/ 997 h 1678"/>
              <a:gd name="T6" fmla="*/ 680 w 816"/>
              <a:gd name="T7" fmla="*/ 635 h 1678"/>
              <a:gd name="T8" fmla="*/ 816 w 816"/>
              <a:gd name="T9" fmla="*/ 0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6"/>
              <a:gd name="T16" fmla="*/ 0 h 1678"/>
              <a:gd name="T17" fmla="*/ 816 w 816"/>
              <a:gd name="T18" fmla="*/ 1678 h 1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6" h="1678">
                <a:moveTo>
                  <a:pt x="0" y="1678"/>
                </a:moveTo>
                <a:cubicBezTo>
                  <a:pt x="136" y="1575"/>
                  <a:pt x="272" y="1473"/>
                  <a:pt x="363" y="1360"/>
                </a:cubicBezTo>
                <a:cubicBezTo>
                  <a:pt x="454" y="1247"/>
                  <a:pt x="491" y="1118"/>
                  <a:pt x="544" y="997"/>
                </a:cubicBezTo>
                <a:cubicBezTo>
                  <a:pt x="597" y="876"/>
                  <a:pt x="635" y="801"/>
                  <a:pt x="680" y="635"/>
                </a:cubicBezTo>
                <a:cubicBezTo>
                  <a:pt x="725" y="469"/>
                  <a:pt x="770" y="234"/>
                  <a:pt x="816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3" name="Freeform 40"/>
          <p:cNvSpPr>
            <a:spLocks/>
          </p:cNvSpPr>
          <p:nvPr/>
        </p:nvSpPr>
        <p:spPr bwMode="auto">
          <a:xfrm>
            <a:off x="3862388" y="3157538"/>
            <a:ext cx="1368425" cy="2519362"/>
          </a:xfrm>
          <a:custGeom>
            <a:avLst/>
            <a:gdLst>
              <a:gd name="T0" fmla="*/ 862 w 862"/>
              <a:gd name="T1" fmla="*/ 0 h 1587"/>
              <a:gd name="T2" fmla="*/ 816 w 862"/>
              <a:gd name="T3" fmla="*/ 453 h 1587"/>
              <a:gd name="T4" fmla="*/ 680 w 862"/>
              <a:gd name="T5" fmla="*/ 952 h 1587"/>
              <a:gd name="T6" fmla="*/ 408 w 862"/>
              <a:gd name="T7" fmla="*/ 1406 h 1587"/>
              <a:gd name="T8" fmla="*/ 0 w 862"/>
              <a:gd name="T9" fmla="*/ 1587 h 15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2"/>
              <a:gd name="T16" fmla="*/ 0 h 1587"/>
              <a:gd name="T17" fmla="*/ 862 w 862"/>
              <a:gd name="T18" fmla="*/ 1587 h 15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2" h="1587">
                <a:moveTo>
                  <a:pt x="862" y="0"/>
                </a:moveTo>
                <a:cubicBezTo>
                  <a:pt x="854" y="147"/>
                  <a:pt x="846" y="294"/>
                  <a:pt x="816" y="453"/>
                </a:cubicBezTo>
                <a:cubicBezTo>
                  <a:pt x="786" y="612"/>
                  <a:pt x="748" y="793"/>
                  <a:pt x="680" y="952"/>
                </a:cubicBezTo>
                <a:cubicBezTo>
                  <a:pt x="612" y="1111"/>
                  <a:pt x="521" y="1300"/>
                  <a:pt x="408" y="1406"/>
                </a:cubicBezTo>
                <a:cubicBezTo>
                  <a:pt x="295" y="1512"/>
                  <a:pt x="68" y="1557"/>
                  <a:pt x="0" y="1587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4" name="Oval 41"/>
          <p:cNvSpPr>
            <a:spLocks noChangeArrowheads="1"/>
          </p:cNvSpPr>
          <p:nvPr/>
        </p:nvSpPr>
        <p:spPr bwMode="auto">
          <a:xfrm>
            <a:off x="5781675" y="2919413"/>
            <a:ext cx="865188" cy="431800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600"/>
              <a:t>机票</a:t>
            </a:r>
          </a:p>
          <a:p>
            <a:pPr algn="ctr"/>
            <a:r>
              <a:rPr lang="zh-CN" altLang="en-US" sz="1600"/>
              <a:t>预定请求</a:t>
            </a:r>
          </a:p>
        </p:txBody>
      </p:sp>
      <p:sp>
        <p:nvSpPr>
          <p:cNvPr id="64545" name="Oval 42"/>
          <p:cNvSpPr>
            <a:spLocks noChangeArrowheads="1"/>
          </p:cNvSpPr>
          <p:nvPr/>
        </p:nvSpPr>
        <p:spPr bwMode="auto">
          <a:xfrm>
            <a:off x="5783263" y="3424238"/>
            <a:ext cx="792162" cy="503237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600"/>
              <a:t>机票预定</a:t>
            </a:r>
          </a:p>
        </p:txBody>
      </p:sp>
      <p:sp>
        <p:nvSpPr>
          <p:cNvPr id="64546" name="Oval 43"/>
          <p:cNvSpPr>
            <a:spLocks noChangeArrowheads="1"/>
          </p:cNvSpPr>
          <p:nvPr/>
        </p:nvSpPr>
        <p:spPr bwMode="auto">
          <a:xfrm>
            <a:off x="5783263" y="4000500"/>
            <a:ext cx="792162" cy="504825"/>
          </a:xfrm>
          <a:prstGeom prst="ellipse">
            <a:avLst/>
          </a:prstGeom>
          <a:solidFill>
            <a:schemeClr val="folHlink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600"/>
              <a:t>出租车</a:t>
            </a:r>
          </a:p>
          <a:p>
            <a:pPr algn="ctr"/>
            <a:r>
              <a:rPr lang="zh-CN" altLang="en-US" sz="1600"/>
              <a:t>预定</a:t>
            </a:r>
          </a:p>
        </p:txBody>
      </p:sp>
      <p:sp>
        <p:nvSpPr>
          <p:cNvPr id="64547" name="Text Box 44"/>
          <p:cNvSpPr txBox="1">
            <a:spLocks noChangeArrowheads="1"/>
          </p:cNvSpPr>
          <p:nvPr/>
        </p:nvSpPr>
        <p:spPr bwMode="auto">
          <a:xfrm>
            <a:off x="5351463" y="2062163"/>
            <a:ext cx="1943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/>
              <a:t>Book_plane PT</a:t>
            </a:r>
          </a:p>
        </p:txBody>
      </p:sp>
      <p:sp>
        <p:nvSpPr>
          <p:cNvPr id="64548" name="Text Box 45"/>
          <p:cNvSpPr txBox="1">
            <a:spLocks noChangeArrowheads="1"/>
          </p:cNvSpPr>
          <p:nvPr/>
        </p:nvSpPr>
        <p:spPr bwMode="auto">
          <a:xfrm>
            <a:off x="315913" y="1420813"/>
            <a:ext cx="14303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/>
              <a:t>票务预定服务</a:t>
            </a:r>
          </a:p>
        </p:txBody>
      </p:sp>
      <p:sp>
        <p:nvSpPr>
          <p:cNvPr id="64549" name="Freeform 24"/>
          <p:cNvSpPr>
            <a:spLocks/>
          </p:cNvSpPr>
          <p:nvPr/>
        </p:nvSpPr>
        <p:spPr bwMode="auto">
          <a:xfrm>
            <a:off x="700088" y="3111500"/>
            <a:ext cx="1849437" cy="2470150"/>
          </a:xfrm>
          <a:custGeom>
            <a:avLst/>
            <a:gdLst>
              <a:gd name="T0" fmla="*/ 0 w 1270"/>
              <a:gd name="T1" fmla="*/ 0 h 529"/>
              <a:gd name="T2" fmla="*/ 408 w 1270"/>
              <a:gd name="T3" fmla="*/ 318 h 529"/>
              <a:gd name="T4" fmla="*/ 816 w 1270"/>
              <a:gd name="T5" fmla="*/ 499 h 529"/>
              <a:gd name="T6" fmla="*/ 1270 w 1270"/>
              <a:gd name="T7" fmla="*/ 499 h 529"/>
              <a:gd name="T8" fmla="*/ 0 60000 65536"/>
              <a:gd name="T9" fmla="*/ 0 60000 65536"/>
              <a:gd name="T10" fmla="*/ 0 60000 65536"/>
              <a:gd name="T11" fmla="*/ 0 60000 65536"/>
              <a:gd name="T12" fmla="*/ 0 w 1270"/>
              <a:gd name="T13" fmla="*/ 0 h 529"/>
              <a:gd name="T14" fmla="*/ 1270 w 1270"/>
              <a:gd name="T15" fmla="*/ 529 h 5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0" h="529">
                <a:moveTo>
                  <a:pt x="0" y="0"/>
                </a:moveTo>
                <a:cubicBezTo>
                  <a:pt x="136" y="117"/>
                  <a:pt x="272" y="235"/>
                  <a:pt x="408" y="318"/>
                </a:cubicBezTo>
                <a:cubicBezTo>
                  <a:pt x="544" y="401"/>
                  <a:pt x="673" y="469"/>
                  <a:pt x="816" y="499"/>
                </a:cubicBezTo>
                <a:cubicBezTo>
                  <a:pt x="959" y="529"/>
                  <a:pt x="1114" y="514"/>
                  <a:pt x="1270" y="499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BPEL4WS</a:t>
            </a:r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4B25B0-05FE-4E6B-8203-37B56116B098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116013" y="1268413"/>
            <a:ext cx="1511300" cy="194468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/>
              <a:t>BPEL</a:t>
            </a:r>
            <a:r>
              <a:rPr lang="zh-CN" altLang="en-US" sz="1800"/>
              <a:t>流程</a:t>
            </a:r>
          </a:p>
          <a:p>
            <a:endParaRPr lang="zh-CN" altLang="en-US" sz="1800"/>
          </a:p>
          <a:p>
            <a:r>
              <a:rPr lang="en-US" altLang="zh-CN" sz="1800"/>
              <a:t>&lt;invoke&gt;</a:t>
            </a:r>
          </a:p>
          <a:p>
            <a:r>
              <a:rPr lang="en-US" altLang="zh-CN" sz="1800"/>
              <a:t>…</a:t>
            </a:r>
          </a:p>
          <a:p>
            <a:r>
              <a:rPr lang="en-US" altLang="zh-CN" sz="1800"/>
              <a:t>&lt;invoke&gt;</a:t>
            </a:r>
          </a:p>
          <a:p>
            <a:r>
              <a:rPr lang="en-US" altLang="zh-CN" sz="1800"/>
              <a:t>…</a:t>
            </a:r>
          </a:p>
          <a:p>
            <a:endParaRPr lang="en-US" altLang="zh-CN" sz="1800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3778250" y="1268413"/>
            <a:ext cx="1225550" cy="194468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/>
              <a:t>服务行为</a:t>
            </a:r>
          </a:p>
          <a:p>
            <a:endParaRPr lang="zh-CN" altLang="en-US" sz="1800"/>
          </a:p>
          <a:p>
            <a:r>
              <a:rPr lang="en-US" altLang="zh-CN" sz="1800"/>
              <a:t>Function1</a:t>
            </a:r>
          </a:p>
          <a:p>
            <a:r>
              <a:rPr lang="en-US" altLang="zh-CN" sz="1800"/>
              <a:t>Function2</a:t>
            </a:r>
          </a:p>
          <a:p>
            <a:r>
              <a:rPr lang="en-US" altLang="zh-CN" sz="1800"/>
              <a:t>Function3</a:t>
            </a:r>
          </a:p>
          <a:p>
            <a:r>
              <a:rPr lang="en-US" altLang="zh-CN" sz="1800"/>
              <a:t>…</a:t>
            </a:r>
          </a:p>
          <a:p>
            <a:endParaRPr lang="en-US" altLang="zh-CN" sz="1800"/>
          </a:p>
        </p:txBody>
      </p:sp>
      <p:sp>
        <p:nvSpPr>
          <p:cNvPr id="65542" name="AutoShape 6"/>
          <p:cNvSpPr>
            <a:spLocks noChangeArrowheads="1"/>
          </p:cNvSpPr>
          <p:nvPr/>
        </p:nvSpPr>
        <p:spPr bwMode="auto">
          <a:xfrm>
            <a:off x="2700338" y="2130425"/>
            <a:ext cx="1008062" cy="269875"/>
          </a:xfrm>
          <a:prstGeom prst="rightArrow">
            <a:avLst>
              <a:gd name="adj1" fmla="val 50000"/>
              <a:gd name="adj2" fmla="val 93382"/>
            </a:avLst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2555875" y="1765300"/>
            <a:ext cx="12239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/>
              <a:t>portType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6227763" y="1268413"/>
            <a:ext cx="1223962" cy="603250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/>
              <a:t>服务</a:t>
            </a:r>
            <a:r>
              <a:rPr lang="en-US" altLang="zh-CN" sz="1800"/>
              <a:t>1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6227763" y="2132013"/>
            <a:ext cx="1223962" cy="603250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/>
              <a:t>服务</a:t>
            </a:r>
            <a:r>
              <a:rPr lang="en-US" altLang="zh-CN" sz="1800"/>
              <a:t>2</a:t>
            </a:r>
          </a:p>
        </p:txBody>
      </p:sp>
      <p:sp>
        <p:nvSpPr>
          <p:cNvPr id="65546" name="Text Box 11"/>
          <p:cNvSpPr txBox="1">
            <a:spLocks noChangeArrowheads="1"/>
          </p:cNvSpPr>
          <p:nvPr/>
        </p:nvSpPr>
        <p:spPr bwMode="auto">
          <a:xfrm>
            <a:off x="6299200" y="2779713"/>
            <a:ext cx="1081088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/>
              <a:t>…</a:t>
            </a:r>
          </a:p>
        </p:txBody>
      </p:sp>
      <p:sp>
        <p:nvSpPr>
          <p:cNvPr id="65547" name="AutoShape 12"/>
          <p:cNvSpPr>
            <a:spLocks noChangeArrowheads="1"/>
          </p:cNvSpPr>
          <p:nvPr/>
        </p:nvSpPr>
        <p:spPr bwMode="auto">
          <a:xfrm>
            <a:off x="5076825" y="2203450"/>
            <a:ext cx="1008063" cy="269875"/>
          </a:xfrm>
          <a:prstGeom prst="rightArrow">
            <a:avLst>
              <a:gd name="adj1" fmla="val 50000"/>
              <a:gd name="adj2" fmla="val 93382"/>
            </a:avLst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65548" name="Text Box 13"/>
          <p:cNvSpPr txBox="1">
            <a:spLocks noChangeArrowheads="1"/>
          </p:cNvSpPr>
          <p:nvPr/>
        </p:nvSpPr>
        <p:spPr bwMode="auto">
          <a:xfrm>
            <a:off x="4932363" y="1838325"/>
            <a:ext cx="12954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/>
              <a:t>Endpoint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827088" y="3429000"/>
            <a:ext cx="7416800" cy="792163"/>
            <a:chOff x="521" y="2341"/>
            <a:chExt cx="4672" cy="499"/>
          </a:xfrm>
        </p:grpSpPr>
        <p:sp>
          <p:nvSpPr>
            <p:cNvPr id="65587" name="Oval 26"/>
            <p:cNvSpPr>
              <a:spLocks noChangeArrowheads="1"/>
            </p:cNvSpPr>
            <p:nvPr/>
          </p:nvSpPr>
          <p:spPr bwMode="auto">
            <a:xfrm>
              <a:off x="1610" y="2386"/>
              <a:ext cx="680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800"/>
                <a:t>机票</a:t>
              </a:r>
            </a:p>
            <a:p>
              <a:pPr algn="ctr"/>
              <a:r>
                <a:rPr lang="zh-CN" altLang="en-US" sz="1800"/>
                <a:t>预定请求</a:t>
              </a:r>
            </a:p>
          </p:txBody>
        </p:sp>
        <p:cxnSp>
          <p:nvCxnSpPr>
            <p:cNvPr id="65588" name="AutoShape 27"/>
            <p:cNvCxnSpPr>
              <a:cxnSpLocks noChangeShapeType="1"/>
              <a:stCxn id="65594" idx="6"/>
              <a:endCxn id="65587" idx="2"/>
            </p:cNvCxnSpPr>
            <p:nvPr/>
          </p:nvCxnSpPr>
          <p:spPr bwMode="auto">
            <a:xfrm flipV="1">
              <a:off x="1165" y="2590"/>
              <a:ext cx="44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cxnSp>
          <p:nvCxnSpPr>
            <p:cNvPr id="65589" name="AutoShape 28"/>
            <p:cNvCxnSpPr>
              <a:cxnSpLocks noChangeShapeType="1"/>
              <a:stCxn id="65587" idx="6"/>
              <a:endCxn id="65591" idx="2"/>
            </p:cNvCxnSpPr>
            <p:nvPr/>
          </p:nvCxnSpPr>
          <p:spPr bwMode="auto">
            <a:xfrm>
              <a:off x="2290" y="2590"/>
              <a:ext cx="36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cxnSp>
          <p:nvCxnSpPr>
            <p:cNvPr id="65590" name="AutoShape 29"/>
            <p:cNvCxnSpPr>
              <a:cxnSpLocks noChangeShapeType="1"/>
              <a:stCxn id="65592" idx="6"/>
              <a:endCxn id="65597" idx="2"/>
            </p:cNvCxnSpPr>
            <p:nvPr/>
          </p:nvCxnSpPr>
          <p:spPr bwMode="auto">
            <a:xfrm>
              <a:off x="4195" y="2590"/>
              <a:ext cx="490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91" name="Oval 30"/>
            <p:cNvSpPr>
              <a:spLocks noChangeArrowheads="1"/>
            </p:cNvSpPr>
            <p:nvPr/>
          </p:nvSpPr>
          <p:spPr bwMode="auto">
            <a:xfrm>
              <a:off x="2653" y="2386"/>
              <a:ext cx="544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800"/>
                <a:t>机票预定</a:t>
              </a:r>
            </a:p>
          </p:txBody>
        </p:sp>
        <p:sp>
          <p:nvSpPr>
            <p:cNvPr id="65592" name="Oval 31"/>
            <p:cNvSpPr>
              <a:spLocks noChangeArrowheads="1"/>
            </p:cNvSpPr>
            <p:nvPr/>
          </p:nvSpPr>
          <p:spPr bwMode="auto">
            <a:xfrm>
              <a:off x="3606" y="2386"/>
              <a:ext cx="589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800"/>
                <a:t>出租车</a:t>
              </a:r>
            </a:p>
            <a:p>
              <a:pPr algn="ctr"/>
              <a:r>
                <a:rPr lang="zh-CN" altLang="en-US" sz="1800"/>
                <a:t>预定</a:t>
              </a:r>
            </a:p>
          </p:txBody>
        </p:sp>
        <p:cxnSp>
          <p:nvCxnSpPr>
            <p:cNvPr id="65593" name="AutoShape 32"/>
            <p:cNvCxnSpPr>
              <a:cxnSpLocks noChangeShapeType="1"/>
              <a:stCxn id="65591" idx="6"/>
              <a:endCxn id="65592" idx="2"/>
            </p:cNvCxnSpPr>
            <p:nvPr/>
          </p:nvCxnSpPr>
          <p:spPr bwMode="auto">
            <a:xfrm>
              <a:off x="3197" y="2590"/>
              <a:ext cx="40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94" name="Oval 33"/>
            <p:cNvSpPr>
              <a:spLocks noChangeArrowheads="1"/>
            </p:cNvSpPr>
            <p:nvPr/>
          </p:nvSpPr>
          <p:spPr bwMode="auto">
            <a:xfrm>
              <a:off x="748" y="2386"/>
              <a:ext cx="408" cy="40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800"/>
                <a:t>begin</a:t>
              </a:r>
            </a:p>
          </p:txBody>
        </p:sp>
        <p:grpSp>
          <p:nvGrpSpPr>
            <p:cNvPr id="65595" name="Group 34"/>
            <p:cNvGrpSpPr>
              <a:grpSpLocks/>
            </p:cNvGrpSpPr>
            <p:nvPr/>
          </p:nvGrpSpPr>
          <p:grpSpPr bwMode="auto">
            <a:xfrm>
              <a:off x="4694" y="2341"/>
              <a:ext cx="499" cy="499"/>
              <a:chOff x="4694" y="1706"/>
              <a:chExt cx="680" cy="680"/>
            </a:xfrm>
          </p:grpSpPr>
          <p:sp>
            <p:nvSpPr>
              <p:cNvPr id="65597" name="Oval 35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680" cy="680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598" name="Oval 36"/>
              <p:cNvSpPr>
                <a:spLocks noChangeArrowheads="1"/>
              </p:cNvSpPr>
              <p:nvPr/>
            </p:nvSpPr>
            <p:spPr bwMode="auto">
              <a:xfrm>
                <a:off x="4784" y="1796"/>
                <a:ext cx="499" cy="499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/>
                  <a:t>done</a:t>
                </a:r>
              </a:p>
            </p:txBody>
          </p:sp>
        </p:grpSp>
        <p:sp>
          <p:nvSpPr>
            <p:cNvPr id="65596" name="Line 37"/>
            <p:cNvSpPr>
              <a:spLocks noChangeShapeType="1"/>
            </p:cNvSpPr>
            <p:nvPr/>
          </p:nvSpPr>
          <p:spPr bwMode="auto">
            <a:xfrm>
              <a:off x="521" y="2386"/>
              <a:ext cx="227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755650" y="5516563"/>
            <a:ext cx="5580063" cy="576262"/>
            <a:chOff x="0" y="3204"/>
            <a:chExt cx="4672" cy="499"/>
          </a:xfrm>
        </p:grpSpPr>
        <p:sp>
          <p:nvSpPr>
            <p:cNvPr id="65575" name="Oval 39"/>
            <p:cNvSpPr>
              <a:spLocks noChangeArrowheads="1"/>
            </p:cNvSpPr>
            <p:nvPr/>
          </p:nvSpPr>
          <p:spPr bwMode="auto">
            <a:xfrm>
              <a:off x="1089" y="3249"/>
              <a:ext cx="680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火车票</a:t>
              </a:r>
            </a:p>
            <a:p>
              <a:pPr algn="ctr"/>
              <a:r>
                <a:rPr lang="zh-CN" altLang="en-US" sz="1400"/>
                <a:t>预定请求</a:t>
              </a:r>
            </a:p>
          </p:txBody>
        </p:sp>
        <p:cxnSp>
          <p:nvCxnSpPr>
            <p:cNvPr id="65576" name="AutoShape 40"/>
            <p:cNvCxnSpPr>
              <a:cxnSpLocks noChangeShapeType="1"/>
              <a:stCxn id="65582" idx="6"/>
              <a:endCxn id="65575" idx="2"/>
            </p:cNvCxnSpPr>
            <p:nvPr/>
          </p:nvCxnSpPr>
          <p:spPr bwMode="auto">
            <a:xfrm flipV="1">
              <a:off x="644" y="3453"/>
              <a:ext cx="44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cxnSp>
          <p:nvCxnSpPr>
            <p:cNvPr id="65577" name="AutoShape 41"/>
            <p:cNvCxnSpPr>
              <a:cxnSpLocks noChangeShapeType="1"/>
              <a:stCxn id="65575" idx="6"/>
              <a:endCxn id="65579" idx="2"/>
            </p:cNvCxnSpPr>
            <p:nvPr/>
          </p:nvCxnSpPr>
          <p:spPr bwMode="auto">
            <a:xfrm>
              <a:off x="1769" y="3453"/>
              <a:ext cx="36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cxnSp>
          <p:nvCxnSpPr>
            <p:cNvPr id="65578" name="AutoShape 42"/>
            <p:cNvCxnSpPr>
              <a:cxnSpLocks noChangeShapeType="1"/>
              <a:stCxn id="65580" idx="6"/>
              <a:endCxn id="65585" idx="2"/>
            </p:cNvCxnSpPr>
            <p:nvPr/>
          </p:nvCxnSpPr>
          <p:spPr bwMode="auto">
            <a:xfrm>
              <a:off x="3674" y="3453"/>
              <a:ext cx="490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79" name="Oval 43"/>
            <p:cNvSpPr>
              <a:spLocks noChangeArrowheads="1"/>
            </p:cNvSpPr>
            <p:nvPr/>
          </p:nvSpPr>
          <p:spPr bwMode="auto">
            <a:xfrm>
              <a:off x="2132" y="3249"/>
              <a:ext cx="544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火车票</a:t>
              </a:r>
            </a:p>
            <a:p>
              <a:pPr algn="ctr"/>
              <a:r>
                <a:rPr lang="zh-CN" altLang="en-US" sz="1400"/>
                <a:t>预定</a:t>
              </a:r>
            </a:p>
          </p:txBody>
        </p:sp>
        <p:sp>
          <p:nvSpPr>
            <p:cNvPr id="65580" name="Oval 44"/>
            <p:cNvSpPr>
              <a:spLocks noChangeArrowheads="1"/>
            </p:cNvSpPr>
            <p:nvPr/>
          </p:nvSpPr>
          <p:spPr bwMode="auto">
            <a:xfrm>
              <a:off x="3085" y="3249"/>
              <a:ext cx="589" cy="408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出租车</a:t>
              </a:r>
            </a:p>
            <a:p>
              <a:pPr algn="ctr"/>
              <a:r>
                <a:rPr lang="zh-CN" altLang="en-US" sz="1400"/>
                <a:t>预定</a:t>
              </a:r>
            </a:p>
          </p:txBody>
        </p:sp>
        <p:cxnSp>
          <p:nvCxnSpPr>
            <p:cNvPr id="65581" name="AutoShape 45"/>
            <p:cNvCxnSpPr>
              <a:cxnSpLocks noChangeShapeType="1"/>
              <a:stCxn id="65579" idx="6"/>
              <a:endCxn id="65580" idx="2"/>
            </p:cNvCxnSpPr>
            <p:nvPr/>
          </p:nvCxnSpPr>
          <p:spPr bwMode="auto">
            <a:xfrm>
              <a:off x="2676" y="3453"/>
              <a:ext cx="40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82" name="Oval 46"/>
            <p:cNvSpPr>
              <a:spLocks noChangeArrowheads="1"/>
            </p:cNvSpPr>
            <p:nvPr/>
          </p:nvSpPr>
          <p:spPr bwMode="auto">
            <a:xfrm>
              <a:off x="227" y="3249"/>
              <a:ext cx="408" cy="40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begin</a:t>
              </a:r>
            </a:p>
          </p:txBody>
        </p:sp>
        <p:grpSp>
          <p:nvGrpSpPr>
            <p:cNvPr id="65583" name="Group 47"/>
            <p:cNvGrpSpPr>
              <a:grpSpLocks/>
            </p:cNvGrpSpPr>
            <p:nvPr/>
          </p:nvGrpSpPr>
          <p:grpSpPr bwMode="auto">
            <a:xfrm>
              <a:off x="4173" y="3204"/>
              <a:ext cx="499" cy="499"/>
              <a:chOff x="4694" y="1706"/>
              <a:chExt cx="680" cy="680"/>
            </a:xfrm>
          </p:grpSpPr>
          <p:sp>
            <p:nvSpPr>
              <p:cNvPr id="65585" name="Oval 48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680" cy="680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86" name="Oval 49"/>
              <p:cNvSpPr>
                <a:spLocks noChangeArrowheads="1"/>
              </p:cNvSpPr>
              <p:nvPr/>
            </p:nvSpPr>
            <p:spPr bwMode="auto">
              <a:xfrm>
                <a:off x="4784" y="1796"/>
                <a:ext cx="499" cy="499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done</a:t>
                </a:r>
              </a:p>
            </p:txBody>
          </p:sp>
        </p:grpSp>
        <p:sp>
          <p:nvSpPr>
            <p:cNvPr id="65584" name="Line 50"/>
            <p:cNvSpPr>
              <a:spLocks noChangeShapeType="1"/>
            </p:cNvSpPr>
            <p:nvPr/>
          </p:nvSpPr>
          <p:spPr bwMode="auto">
            <a:xfrm>
              <a:off x="0" y="3249"/>
              <a:ext cx="227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755650" y="4725988"/>
            <a:ext cx="4251325" cy="576262"/>
            <a:chOff x="476" y="2931"/>
            <a:chExt cx="2678" cy="363"/>
          </a:xfrm>
        </p:grpSpPr>
        <p:cxnSp>
          <p:nvCxnSpPr>
            <p:cNvPr id="65565" name="AutoShape 52"/>
            <p:cNvCxnSpPr>
              <a:cxnSpLocks noChangeShapeType="1"/>
              <a:stCxn id="65572" idx="6"/>
              <a:endCxn id="65573" idx="2"/>
            </p:cNvCxnSpPr>
            <p:nvPr/>
          </p:nvCxnSpPr>
          <p:spPr bwMode="auto">
            <a:xfrm>
              <a:off x="2472" y="3113"/>
              <a:ext cx="30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cxnSp>
          <p:nvCxnSpPr>
            <p:cNvPr id="65566" name="AutoShape 54"/>
            <p:cNvCxnSpPr>
              <a:cxnSpLocks noChangeShapeType="1"/>
              <a:stCxn id="65567" idx="6"/>
              <a:endCxn id="65570" idx="2"/>
            </p:cNvCxnSpPr>
            <p:nvPr/>
          </p:nvCxnSpPr>
          <p:spPr bwMode="auto">
            <a:xfrm>
              <a:off x="949" y="3101"/>
              <a:ext cx="299" cy="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67" name="Oval 55"/>
            <p:cNvSpPr>
              <a:spLocks noChangeArrowheads="1"/>
            </p:cNvSpPr>
            <p:nvPr/>
          </p:nvSpPr>
          <p:spPr bwMode="auto">
            <a:xfrm>
              <a:off x="641" y="2952"/>
              <a:ext cx="299" cy="29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begin</a:t>
              </a:r>
            </a:p>
          </p:txBody>
        </p:sp>
        <p:grpSp>
          <p:nvGrpSpPr>
            <p:cNvPr id="65568" name="Group 56"/>
            <p:cNvGrpSpPr>
              <a:grpSpLocks/>
            </p:cNvGrpSpPr>
            <p:nvPr/>
          </p:nvGrpSpPr>
          <p:grpSpPr bwMode="auto">
            <a:xfrm>
              <a:off x="2790" y="2931"/>
              <a:ext cx="364" cy="363"/>
              <a:chOff x="4694" y="1706"/>
              <a:chExt cx="680" cy="680"/>
            </a:xfrm>
          </p:grpSpPr>
          <p:sp>
            <p:nvSpPr>
              <p:cNvPr id="65573" name="Oval 57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680" cy="680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74" name="Oval 58"/>
              <p:cNvSpPr>
                <a:spLocks noChangeArrowheads="1"/>
              </p:cNvSpPr>
              <p:nvPr/>
            </p:nvSpPr>
            <p:spPr bwMode="auto">
              <a:xfrm>
                <a:off x="4784" y="1796"/>
                <a:ext cx="499" cy="499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done</a:t>
                </a:r>
              </a:p>
            </p:txBody>
          </p:sp>
        </p:grpSp>
        <p:sp>
          <p:nvSpPr>
            <p:cNvPr id="65569" name="Line 59"/>
            <p:cNvSpPr>
              <a:spLocks noChangeShapeType="1"/>
            </p:cNvSpPr>
            <p:nvPr/>
          </p:nvSpPr>
          <p:spPr bwMode="auto">
            <a:xfrm>
              <a:off x="476" y="2977"/>
              <a:ext cx="166" cy="1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0" name="Oval 61"/>
            <p:cNvSpPr>
              <a:spLocks noChangeArrowheads="1"/>
            </p:cNvSpPr>
            <p:nvPr/>
          </p:nvSpPr>
          <p:spPr bwMode="auto">
            <a:xfrm>
              <a:off x="1248" y="2932"/>
              <a:ext cx="498" cy="362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机票</a:t>
              </a:r>
            </a:p>
            <a:p>
              <a:pPr algn="ctr"/>
              <a:r>
                <a:rPr lang="zh-CN" altLang="en-US" sz="1400"/>
                <a:t>预定请求</a:t>
              </a:r>
            </a:p>
          </p:txBody>
        </p:sp>
        <p:cxnSp>
          <p:nvCxnSpPr>
            <p:cNvPr id="65571" name="AutoShape 62"/>
            <p:cNvCxnSpPr>
              <a:cxnSpLocks noChangeShapeType="1"/>
              <a:stCxn id="65570" idx="6"/>
              <a:endCxn id="65572" idx="2"/>
            </p:cNvCxnSpPr>
            <p:nvPr/>
          </p:nvCxnSpPr>
          <p:spPr bwMode="auto">
            <a:xfrm>
              <a:off x="1746" y="3113"/>
              <a:ext cx="31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72" name="Oval 63"/>
            <p:cNvSpPr>
              <a:spLocks noChangeArrowheads="1"/>
            </p:cNvSpPr>
            <p:nvPr/>
          </p:nvSpPr>
          <p:spPr bwMode="auto">
            <a:xfrm>
              <a:off x="2064" y="2932"/>
              <a:ext cx="408" cy="362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机票预定</a:t>
              </a:r>
            </a:p>
          </p:txBody>
        </p:sp>
      </p:grpSp>
      <p:grpSp>
        <p:nvGrpSpPr>
          <p:cNvPr id="8" name="Group 76"/>
          <p:cNvGrpSpPr>
            <a:grpSpLocks/>
          </p:cNvGrpSpPr>
          <p:nvPr/>
        </p:nvGrpSpPr>
        <p:grpSpPr bwMode="auto">
          <a:xfrm>
            <a:off x="5389563" y="4725988"/>
            <a:ext cx="3001962" cy="576262"/>
            <a:chOff x="3395" y="2976"/>
            <a:chExt cx="1891" cy="363"/>
          </a:xfrm>
        </p:grpSpPr>
        <p:cxnSp>
          <p:nvCxnSpPr>
            <p:cNvPr id="65557" name="AutoShape 64"/>
            <p:cNvCxnSpPr>
              <a:cxnSpLocks noChangeShapeType="1"/>
              <a:stCxn id="65560" idx="6"/>
              <a:endCxn id="65563" idx="2"/>
            </p:cNvCxnSpPr>
            <p:nvPr/>
          </p:nvCxnSpPr>
          <p:spPr bwMode="auto">
            <a:xfrm>
              <a:off x="4604" y="3158"/>
              <a:ext cx="30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grpSp>
          <p:nvGrpSpPr>
            <p:cNvPr id="65558" name="Group 65"/>
            <p:cNvGrpSpPr>
              <a:grpSpLocks/>
            </p:cNvGrpSpPr>
            <p:nvPr/>
          </p:nvGrpSpPr>
          <p:grpSpPr bwMode="auto">
            <a:xfrm>
              <a:off x="4922" y="2976"/>
              <a:ext cx="364" cy="363"/>
              <a:chOff x="4694" y="1706"/>
              <a:chExt cx="680" cy="680"/>
            </a:xfrm>
          </p:grpSpPr>
          <p:sp>
            <p:nvSpPr>
              <p:cNvPr id="65563" name="Oval 66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680" cy="680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64" name="Oval 67"/>
              <p:cNvSpPr>
                <a:spLocks noChangeArrowheads="1"/>
              </p:cNvSpPr>
              <p:nvPr/>
            </p:nvSpPr>
            <p:spPr bwMode="auto">
              <a:xfrm>
                <a:off x="4784" y="1796"/>
                <a:ext cx="499" cy="499"/>
              </a:xfrm>
              <a:prstGeom prst="ellipse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round/>
                <a:headEnd type="none" w="sm" len="sm"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done</a:t>
                </a:r>
              </a:p>
            </p:txBody>
          </p:sp>
        </p:grpSp>
        <p:cxnSp>
          <p:nvCxnSpPr>
            <p:cNvPr id="65559" name="AutoShape 68"/>
            <p:cNvCxnSpPr>
              <a:cxnSpLocks noChangeShapeType="1"/>
              <a:stCxn id="65561" idx="6"/>
              <a:endCxn id="65560" idx="2"/>
            </p:cNvCxnSpPr>
            <p:nvPr/>
          </p:nvCxnSpPr>
          <p:spPr bwMode="auto">
            <a:xfrm>
              <a:off x="3868" y="3145"/>
              <a:ext cx="328" cy="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</p:cxnSp>
        <p:sp>
          <p:nvSpPr>
            <p:cNvPr id="65560" name="Oval 69"/>
            <p:cNvSpPr>
              <a:spLocks noChangeArrowheads="1"/>
            </p:cNvSpPr>
            <p:nvPr/>
          </p:nvSpPr>
          <p:spPr bwMode="auto">
            <a:xfrm>
              <a:off x="4196" y="2976"/>
              <a:ext cx="408" cy="363"/>
            </a:xfrm>
            <a:prstGeom prst="ellipse">
              <a:avLst/>
            </a:prstGeom>
            <a:solidFill>
              <a:schemeClr val="folHlink">
                <a:alpha val="78038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/>
                <a:t>出租车</a:t>
              </a:r>
            </a:p>
            <a:p>
              <a:pPr algn="ctr"/>
              <a:r>
                <a:rPr lang="zh-CN" altLang="en-US" sz="1400"/>
                <a:t>预定</a:t>
              </a:r>
            </a:p>
          </p:txBody>
        </p:sp>
        <p:sp>
          <p:nvSpPr>
            <p:cNvPr id="65561" name="Oval 70"/>
            <p:cNvSpPr>
              <a:spLocks noChangeArrowheads="1"/>
            </p:cNvSpPr>
            <p:nvPr/>
          </p:nvSpPr>
          <p:spPr bwMode="auto">
            <a:xfrm>
              <a:off x="3560" y="2996"/>
              <a:ext cx="299" cy="29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begin</a:t>
              </a:r>
            </a:p>
          </p:txBody>
        </p:sp>
        <p:sp>
          <p:nvSpPr>
            <p:cNvPr id="65562" name="Line 71"/>
            <p:cNvSpPr>
              <a:spLocks noChangeShapeType="1"/>
            </p:cNvSpPr>
            <p:nvPr/>
          </p:nvSpPr>
          <p:spPr bwMode="auto">
            <a:xfrm>
              <a:off x="3395" y="3046"/>
              <a:ext cx="166" cy="1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65" name="Rectangle 73"/>
          <p:cNvSpPr>
            <a:spLocks noChangeArrowheads="1"/>
          </p:cNvSpPr>
          <p:nvPr/>
        </p:nvSpPr>
        <p:spPr bwMode="auto">
          <a:xfrm>
            <a:off x="755650" y="3357563"/>
            <a:ext cx="7704138" cy="1008062"/>
          </a:xfrm>
          <a:prstGeom prst="rect">
            <a:avLst/>
          </a:prstGeom>
          <a:noFill/>
          <a:ln w="2857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800">
              <a:solidFill>
                <a:srgbClr val="000099"/>
              </a:solidFill>
            </a:endParaRPr>
          </a:p>
        </p:txBody>
      </p:sp>
      <p:sp>
        <p:nvSpPr>
          <p:cNvPr id="59466" name="AutoShape 74"/>
          <p:cNvSpPr>
            <a:spLocks noChangeArrowheads="1"/>
          </p:cNvSpPr>
          <p:nvPr/>
        </p:nvSpPr>
        <p:spPr bwMode="auto">
          <a:xfrm>
            <a:off x="684213" y="4510088"/>
            <a:ext cx="4464050" cy="863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66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endParaRPr lang="zh-CN" altLang="zh-CN" sz="1600" b="1">
              <a:solidFill>
                <a:srgbClr val="00CC66"/>
              </a:solidFill>
              <a:cs typeface="Times New Roman" pitchFamily="18" charset="0"/>
            </a:endParaRPr>
          </a:p>
        </p:txBody>
      </p:sp>
      <p:sp>
        <p:nvSpPr>
          <p:cNvPr id="59467" name="AutoShape 75"/>
          <p:cNvSpPr>
            <a:spLocks noChangeArrowheads="1"/>
          </p:cNvSpPr>
          <p:nvPr/>
        </p:nvSpPr>
        <p:spPr bwMode="auto">
          <a:xfrm>
            <a:off x="5364163" y="4510088"/>
            <a:ext cx="3168650" cy="863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66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endParaRPr lang="zh-CN" altLang="zh-CN" sz="1600" b="1">
              <a:solidFill>
                <a:srgbClr val="00CC66"/>
              </a:solidFill>
              <a:cs typeface="Times New Roman" pitchFamily="18" charset="0"/>
            </a:endParaRPr>
          </a:p>
        </p:txBody>
      </p:sp>
      <p:sp>
        <p:nvSpPr>
          <p:cNvPr id="59469" name="AutoShape 77"/>
          <p:cNvSpPr>
            <a:spLocks noChangeArrowheads="1"/>
          </p:cNvSpPr>
          <p:nvPr/>
        </p:nvSpPr>
        <p:spPr bwMode="auto">
          <a:xfrm>
            <a:off x="684213" y="5445125"/>
            <a:ext cx="5832475" cy="71913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66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endParaRPr lang="zh-CN" altLang="zh-CN" sz="1600" b="1">
              <a:solidFill>
                <a:srgbClr val="00CC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65" grpId="0" animBg="1"/>
      <p:bldP spid="59466" grpId="0" animBg="1"/>
      <p:bldP spid="59467" grpId="0" animBg="1"/>
      <p:bldP spid="594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自动机模型</a:t>
            </a:r>
          </a:p>
        </p:txBody>
      </p:sp>
      <p:sp>
        <p:nvSpPr>
          <p:cNvPr id="1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F7124B-582E-4017-8D34-F7D60A1CEAC1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468313" y="2178050"/>
            <a:ext cx="769937" cy="669925"/>
            <a:chOff x="1638" y="1216"/>
            <a:chExt cx="477" cy="402"/>
          </a:xfrm>
        </p:grpSpPr>
        <p:sp>
          <p:nvSpPr>
            <p:cNvPr id="66667" name="Oval 5"/>
            <p:cNvSpPr>
              <a:spLocks noChangeArrowheads="1"/>
            </p:cNvSpPr>
            <p:nvPr/>
          </p:nvSpPr>
          <p:spPr bwMode="auto">
            <a:xfrm>
              <a:off x="1831" y="1216"/>
              <a:ext cx="111" cy="81"/>
            </a:xfrm>
            <a:prstGeom prst="ellipse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68" name="Line 6"/>
            <p:cNvSpPr>
              <a:spLocks noChangeShapeType="1"/>
            </p:cNvSpPr>
            <p:nvPr/>
          </p:nvSpPr>
          <p:spPr bwMode="auto">
            <a:xfrm flipH="1">
              <a:off x="1831" y="1303"/>
              <a:ext cx="45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69" name="Line 7"/>
            <p:cNvSpPr>
              <a:spLocks noChangeShapeType="1"/>
            </p:cNvSpPr>
            <p:nvPr/>
          </p:nvSpPr>
          <p:spPr bwMode="auto">
            <a:xfrm flipH="1">
              <a:off x="1638" y="1422"/>
              <a:ext cx="185" cy="1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70" name="Line 8"/>
            <p:cNvSpPr>
              <a:spLocks noChangeShapeType="1"/>
            </p:cNvSpPr>
            <p:nvPr/>
          </p:nvSpPr>
          <p:spPr bwMode="auto">
            <a:xfrm>
              <a:off x="1823" y="1422"/>
              <a:ext cx="30" cy="1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71" name="Line 9"/>
            <p:cNvSpPr>
              <a:spLocks noChangeShapeType="1"/>
            </p:cNvSpPr>
            <p:nvPr/>
          </p:nvSpPr>
          <p:spPr bwMode="auto">
            <a:xfrm flipV="1">
              <a:off x="1638" y="1348"/>
              <a:ext cx="47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565" name="Group 10"/>
          <p:cNvGrpSpPr>
            <a:grpSpLocks/>
          </p:cNvGrpSpPr>
          <p:nvPr/>
        </p:nvGrpSpPr>
        <p:grpSpPr bwMode="auto">
          <a:xfrm>
            <a:off x="1116013" y="1511300"/>
            <a:ext cx="1535112" cy="1560513"/>
            <a:chOff x="1525" y="1149"/>
            <a:chExt cx="757" cy="1037"/>
          </a:xfrm>
        </p:grpSpPr>
        <p:grpSp>
          <p:nvGrpSpPr>
            <p:cNvPr id="66652" name="Group 11"/>
            <p:cNvGrpSpPr>
              <a:grpSpLocks/>
            </p:cNvGrpSpPr>
            <p:nvPr/>
          </p:nvGrpSpPr>
          <p:grpSpPr bwMode="auto">
            <a:xfrm>
              <a:off x="1525" y="1149"/>
              <a:ext cx="757" cy="237"/>
              <a:chOff x="645" y="907"/>
              <a:chExt cx="757" cy="237"/>
            </a:xfrm>
          </p:grpSpPr>
          <p:sp>
            <p:nvSpPr>
              <p:cNvPr id="66665" name="Line 12"/>
              <p:cNvSpPr>
                <a:spLocks noChangeShapeType="1"/>
              </p:cNvSpPr>
              <p:nvPr/>
            </p:nvSpPr>
            <p:spPr bwMode="auto">
              <a:xfrm>
                <a:off x="662" y="1144"/>
                <a:ext cx="740" cy="0"/>
              </a:xfrm>
              <a:prstGeom prst="line">
                <a:avLst/>
              </a:prstGeom>
              <a:noFill/>
              <a:ln w="28575">
                <a:solidFill>
                  <a:srgbClr val="990099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66" name="Text Box 13"/>
              <p:cNvSpPr txBox="1">
                <a:spLocks noChangeArrowheads="1"/>
              </p:cNvSpPr>
              <p:nvPr/>
            </p:nvSpPr>
            <p:spPr bwMode="auto">
              <a:xfrm>
                <a:off x="645" y="907"/>
                <a:ext cx="700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6" rIns="91432" bIns="45716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600">
                    <a:solidFill>
                      <a:srgbClr val="990099"/>
                    </a:solidFill>
                    <a:cs typeface="Times New Roman" pitchFamily="18" charset="0"/>
                  </a:rPr>
                  <a:t>机票预定请求</a:t>
                </a:r>
              </a:p>
            </p:txBody>
          </p:sp>
        </p:grpSp>
        <p:grpSp>
          <p:nvGrpSpPr>
            <p:cNvPr id="66653" name="Group 14"/>
            <p:cNvGrpSpPr>
              <a:grpSpLocks/>
            </p:cNvGrpSpPr>
            <p:nvPr/>
          </p:nvGrpSpPr>
          <p:grpSpPr bwMode="auto">
            <a:xfrm>
              <a:off x="1525" y="1357"/>
              <a:ext cx="757" cy="237"/>
              <a:chOff x="645" y="907"/>
              <a:chExt cx="757" cy="237"/>
            </a:xfrm>
          </p:grpSpPr>
          <p:sp>
            <p:nvSpPr>
              <p:cNvPr id="66663" name="Line 15"/>
              <p:cNvSpPr>
                <a:spLocks noChangeShapeType="1"/>
              </p:cNvSpPr>
              <p:nvPr/>
            </p:nvSpPr>
            <p:spPr bwMode="auto">
              <a:xfrm>
                <a:off x="662" y="1144"/>
                <a:ext cx="740" cy="0"/>
              </a:xfrm>
              <a:prstGeom prst="line">
                <a:avLst/>
              </a:prstGeom>
              <a:noFill/>
              <a:ln w="28575">
                <a:solidFill>
                  <a:srgbClr val="990099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64" name="Text Box 16"/>
              <p:cNvSpPr txBox="1">
                <a:spLocks noChangeArrowheads="1"/>
              </p:cNvSpPr>
              <p:nvPr/>
            </p:nvSpPr>
            <p:spPr bwMode="auto">
              <a:xfrm>
                <a:off x="645" y="907"/>
                <a:ext cx="700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6" rIns="91432" bIns="45716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600">
                    <a:solidFill>
                      <a:srgbClr val="990099"/>
                    </a:solidFill>
                    <a:cs typeface="Times New Roman" pitchFamily="18" charset="0"/>
                  </a:rPr>
                  <a:t>旅馆预定请求</a:t>
                </a:r>
              </a:p>
            </p:txBody>
          </p:sp>
        </p:grpSp>
        <p:grpSp>
          <p:nvGrpSpPr>
            <p:cNvPr id="66654" name="Group 17"/>
            <p:cNvGrpSpPr>
              <a:grpSpLocks/>
            </p:cNvGrpSpPr>
            <p:nvPr/>
          </p:nvGrpSpPr>
          <p:grpSpPr bwMode="auto">
            <a:xfrm>
              <a:off x="1525" y="1549"/>
              <a:ext cx="757" cy="237"/>
              <a:chOff x="645" y="907"/>
              <a:chExt cx="757" cy="237"/>
            </a:xfrm>
          </p:grpSpPr>
          <p:sp>
            <p:nvSpPr>
              <p:cNvPr id="66661" name="Line 18"/>
              <p:cNvSpPr>
                <a:spLocks noChangeShapeType="1"/>
              </p:cNvSpPr>
              <p:nvPr/>
            </p:nvSpPr>
            <p:spPr bwMode="auto">
              <a:xfrm>
                <a:off x="662" y="1144"/>
                <a:ext cx="740" cy="0"/>
              </a:xfrm>
              <a:prstGeom prst="line">
                <a:avLst/>
              </a:prstGeom>
              <a:noFill/>
              <a:ln w="28575">
                <a:solidFill>
                  <a:srgbClr val="990099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62" name="Text Box 19"/>
              <p:cNvSpPr txBox="1">
                <a:spLocks noChangeArrowheads="1"/>
              </p:cNvSpPr>
              <p:nvPr/>
            </p:nvSpPr>
            <p:spPr bwMode="auto">
              <a:xfrm>
                <a:off x="645" y="907"/>
                <a:ext cx="700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6" rIns="91432" bIns="45716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600">
                    <a:solidFill>
                      <a:srgbClr val="990099"/>
                    </a:solidFill>
                    <a:cs typeface="Times New Roman" pitchFamily="18" charset="0"/>
                  </a:rPr>
                  <a:t>机票预定</a:t>
                </a:r>
              </a:p>
            </p:txBody>
          </p:sp>
        </p:grpSp>
        <p:grpSp>
          <p:nvGrpSpPr>
            <p:cNvPr id="66655" name="Group 20"/>
            <p:cNvGrpSpPr>
              <a:grpSpLocks/>
            </p:cNvGrpSpPr>
            <p:nvPr/>
          </p:nvGrpSpPr>
          <p:grpSpPr bwMode="auto">
            <a:xfrm>
              <a:off x="1525" y="1749"/>
              <a:ext cx="757" cy="237"/>
              <a:chOff x="645" y="907"/>
              <a:chExt cx="757" cy="237"/>
            </a:xfrm>
          </p:grpSpPr>
          <p:sp>
            <p:nvSpPr>
              <p:cNvPr id="66659" name="Line 21"/>
              <p:cNvSpPr>
                <a:spLocks noChangeShapeType="1"/>
              </p:cNvSpPr>
              <p:nvPr/>
            </p:nvSpPr>
            <p:spPr bwMode="auto">
              <a:xfrm>
                <a:off x="662" y="1144"/>
                <a:ext cx="740" cy="0"/>
              </a:xfrm>
              <a:prstGeom prst="line">
                <a:avLst/>
              </a:prstGeom>
              <a:noFill/>
              <a:ln w="28575">
                <a:solidFill>
                  <a:srgbClr val="990099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60" name="Text Box 22"/>
              <p:cNvSpPr txBox="1">
                <a:spLocks noChangeArrowheads="1"/>
              </p:cNvSpPr>
              <p:nvPr/>
            </p:nvSpPr>
            <p:spPr bwMode="auto">
              <a:xfrm>
                <a:off x="645" y="907"/>
                <a:ext cx="700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6" rIns="91432" bIns="45716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600">
                    <a:solidFill>
                      <a:srgbClr val="990099"/>
                    </a:solidFill>
                    <a:cs typeface="Times New Roman" pitchFamily="18" charset="0"/>
                  </a:rPr>
                  <a:t>旅馆预定</a:t>
                </a:r>
              </a:p>
            </p:txBody>
          </p:sp>
        </p:grpSp>
        <p:grpSp>
          <p:nvGrpSpPr>
            <p:cNvPr id="66656" name="Group 23"/>
            <p:cNvGrpSpPr>
              <a:grpSpLocks/>
            </p:cNvGrpSpPr>
            <p:nvPr/>
          </p:nvGrpSpPr>
          <p:grpSpPr bwMode="auto">
            <a:xfrm>
              <a:off x="1525" y="1949"/>
              <a:ext cx="757" cy="237"/>
              <a:chOff x="645" y="907"/>
              <a:chExt cx="757" cy="237"/>
            </a:xfrm>
          </p:grpSpPr>
          <p:sp>
            <p:nvSpPr>
              <p:cNvPr id="66657" name="Line 24"/>
              <p:cNvSpPr>
                <a:spLocks noChangeShapeType="1"/>
              </p:cNvSpPr>
              <p:nvPr/>
            </p:nvSpPr>
            <p:spPr bwMode="auto">
              <a:xfrm>
                <a:off x="662" y="1144"/>
                <a:ext cx="740" cy="0"/>
              </a:xfrm>
              <a:prstGeom prst="line">
                <a:avLst/>
              </a:prstGeom>
              <a:noFill/>
              <a:ln w="28575">
                <a:solidFill>
                  <a:srgbClr val="990099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58" name="Text Box 25"/>
              <p:cNvSpPr txBox="1">
                <a:spLocks noChangeArrowheads="1"/>
              </p:cNvSpPr>
              <p:nvPr/>
            </p:nvSpPr>
            <p:spPr bwMode="auto">
              <a:xfrm>
                <a:off x="645" y="907"/>
                <a:ext cx="700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6" rIns="91432" bIns="45716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600">
                    <a:solidFill>
                      <a:srgbClr val="990099"/>
                    </a:solidFill>
                    <a:cs typeface="Times New Roman" pitchFamily="18" charset="0"/>
                  </a:rPr>
                  <a:t>旅游预约</a:t>
                </a:r>
              </a:p>
            </p:txBody>
          </p:sp>
        </p:grpSp>
      </p:grpSp>
      <p:sp>
        <p:nvSpPr>
          <p:cNvPr id="66566" name="Text Box 56"/>
          <p:cNvSpPr txBox="1">
            <a:spLocks noChangeArrowheads="1"/>
          </p:cNvSpPr>
          <p:nvPr/>
        </p:nvSpPr>
        <p:spPr bwMode="auto">
          <a:xfrm>
            <a:off x="7778750" y="1681163"/>
            <a:ext cx="838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altLang="zh-CN" sz="1600" b="1">
                <a:solidFill>
                  <a:srgbClr val="0033CC"/>
                </a:solidFill>
                <a:cs typeface="Times New Roman" pitchFamily="18" charset="0"/>
              </a:rPr>
              <a:t>search</a:t>
            </a:r>
            <a:endParaRPr lang="en-US" altLang="zh-CN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67" name="Line 88"/>
          <p:cNvSpPr>
            <a:spLocks noChangeShapeType="1"/>
          </p:cNvSpPr>
          <p:nvPr/>
        </p:nvSpPr>
        <p:spPr bwMode="auto">
          <a:xfrm rot="5400000" flipV="1">
            <a:off x="570706" y="4998244"/>
            <a:ext cx="1588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8" name="Oval 89"/>
          <p:cNvSpPr>
            <a:spLocks noChangeArrowheads="1"/>
          </p:cNvSpPr>
          <p:nvPr/>
        </p:nvSpPr>
        <p:spPr bwMode="auto">
          <a:xfrm>
            <a:off x="650875" y="4994275"/>
            <a:ext cx="130175" cy="142875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569" name="Group 91"/>
          <p:cNvGrpSpPr>
            <a:grpSpLocks/>
          </p:cNvGrpSpPr>
          <p:nvPr/>
        </p:nvGrpSpPr>
        <p:grpSpPr bwMode="auto">
          <a:xfrm>
            <a:off x="6516688" y="5013325"/>
            <a:ext cx="188912" cy="179388"/>
            <a:chOff x="5211" y="618"/>
            <a:chExt cx="119" cy="111"/>
          </a:xfrm>
        </p:grpSpPr>
        <p:sp>
          <p:nvSpPr>
            <p:cNvPr id="66650" name="Oval 92"/>
            <p:cNvSpPr>
              <a:spLocks noChangeArrowheads="1"/>
            </p:cNvSpPr>
            <p:nvPr/>
          </p:nvSpPr>
          <p:spPr bwMode="auto">
            <a:xfrm>
              <a:off x="5211" y="618"/>
              <a:ext cx="119" cy="11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51" name="Oval 93"/>
            <p:cNvSpPr>
              <a:spLocks noChangeArrowheads="1"/>
            </p:cNvSpPr>
            <p:nvPr/>
          </p:nvSpPr>
          <p:spPr bwMode="auto">
            <a:xfrm>
              <a:off x="5249" y="651"/>
              <a:ext cx="46" cy="43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70" name="AutoShape 94"/>
          <p:cNvSpPr>
            <a:spLocks noChangeArrowheads="1"/>
          </p:cNvSpPr>
          <p:nvPr/>
        </p:nvSpPr>
        <p:spPr bwMode="auto">
          <a:xfrm>
            <a:off x="468313" y="4437063"/>
            <a:ext cx="6840537" cy="863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66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endParaRPr lang="zh-CN" altLang="zh-CN" sz="1600" b="1">
              <a:solidFill>
                <a:srgbClr val="00CC66"/>
              </a:solidFill>
              <a:cs typeface="Times New Roman" pitchFamily="18" charset="0"/>
            </a:endParaRPr>
          </a:p>
        </p:txBody>
      </p:sp>
      <p:sp>
        <p:nvSpPr>
          <p:cNvPr id="66571" name="Oval 96"/>
          <p:cNvSpPr>
            <a:spLocks noChangeArrowheads="1"/>
          </p:cNvSpPr>
          <p:nvPr/>
        </p:nvSpPr>
        <p:spPr bwMode="auto">
          <a:xfrm>
            <a:off x="2568575" y="5013325"/>
            <a:ext cx="131763" cy="141288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2" name="Text Box 100"/>
          <p:cNvSpPr txBox="1">
            <a:spLocks noChangeArrowheads="1"/>
          </p:cNvSpPr>
          <p:nvPr/>
        </p:nvSpPr>
        <p:spPr bwMode="auto">
          <a:xfrm>
            <a:off x="827088" y="4772025"/>
            <a:ext cx="1584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机票预定请求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73" name="Text Box 102"/>
          <p:cNvSpPr txBox="1">
            <a:spLocks noChangeArrowheads="1"/>
          </p:cNvSpPr>
          <p:nvPr/>
        </p:nvSpPr>
        <p:spPr bwMode="auto">
          <a:xfrm>
            <a:off x="4932363" y="4724400"/>
            <a:ext cx="1368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出租车预定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74" name="Text Box 103"/>
          <p:cNvSpPr txBox="1">
            <a:spLocks noChangeArrowheads="1"/>
          </p:cNvSpPr>
          <p:nvPr/>
        </p:nvSpPr>
        <p:spPr bwMode="auto">
          <a:xfrm>
            <a:off x="619125" y="4449763"/>
            <a:ext cx="1003300" cy="3365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CC66"/>
                </a:solidFill>
                <a:cs typeface="Times New Roman" pitchFamily="18" charset="0"/>
              </a:rPr>
              <a:t>机票预定</a:t>
            </a:r>
          </a:p>
        </p:txBody>
      </p:sp>
      <p:sp>
        <p:nvSpPr>
          <p:cNvPr id="66575" name="Text Box 105"/>
          <p:cNvSpPr txBox="1">
            <a:spLocks noChangeArrowheads="1"/>
          </p:cNvSpPr>
          <p:nvPr/>
        </p:nvSpPr>
        <p:spPr bwMode="auto">
          <a:xfrm>
            <a:off x="2916238" y="4751388"/>
            <a:ext cx="1079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机票预定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76" name="AutoShape 106"/>
          <p:cNvSpPr>
            <a:spLocks noChangeArrowheads="1"/>
          </p:cNvSpPr>
          <p:nvPr/>
        </p:nvSpPr>
        <p:spPr bwMode="auto">
          <a:xfrm>
            <a:off x="468313" y="5338763"/>
            <a:ext cx="6840537" cy="8255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7" name="Text Box 117"/>
          <p:cNvSpPr txBox="1">
            <a:spLocks noChangeArrowheads="1"/>
          </p:cNvSpPr>
          <p:nvPr/>
        </p:nvSpPr>
        <p:spPr bwMode="auto">
          <a:xfrm>
            <a:off x="658813" y="5357813"/>
            <a:ext cx="1011237" cy="33813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CC0099"/>
                </a:solidFill>
                <a:cs typeface="Times New Roman" pitchFamily="18" charset="0"/>
              </a:rPr>
              <a:t>旅馆预定</a:t>
            </a:r>
          </a:p>
        </p:txBody>
      </p:sp>
      <p:sp>
        <p:nvSpPr>
          <p:cNvPr id="66578" name="Line 127"/>
          <p:cNvSpPr>
            <a:spLocks noChangeShapeType="1"/>
          </p:cNvSpPr>
          <p:nvPr/>
        </p:nvSpPr>
        <p:spPr bwMode="auto">
          <a:xfrm>
            <a:off x="827088" y="5084763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9" name="Line 128"/>
          <p:cNvSpPr>
            <a:spLocks noChangeShapeType="1"/>
          </p:cNvSpPr>
          <p:nvPr/>
        </p:nvSpPr>
        <p:spPr bwMode="auto">
          <a:xfrm>
            <a:off x="2843213" y="5084763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80" name="Oval 129"/>
          <p:cNvSpPr>
            <a:spLocks noChangeArrowheads="1"/>
          </p:cNvSpPr>
          <p:nvPr/>
        </p:nvSpPr>
        <p:spPr bwMode="auto">
          <a:xfrm>
            <a:off x="4572000" y="5013325"/>
            <a:ext cx="131763" cy="141288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1" name="Line 132"/>
          <p:cNvSpPr>
            <a:spLocks noChangeShapeType="1"/>
          </p:cNvSpPr>
          <p:nvPr/>
        </p:nvSpPr>
        <p:spPr bwMode="auto">
          <a:xfrm>
            <a:off x="4787900" y="5084763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82" name="Line 133"/>
          <p:cNvSpPr>
            <a:spLocks noChangeShapeType="1"/>
          </p:cNvSpPr>
          <p:nvPr/>
        </p:nvSpPr>
        <p:spPr bwMode="auto">
          <a:xfrm rot="5400000" flipV="1">
            <a:off x="580231" y="5826919"/>
            <a:ext cx="1588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83" name="Oval 134"/>
          <p:cNvSpPr>
            <a:spLocks noChangeArrowheads="1"/>
          </p:cNvSpPr>
          <p:nvPr/>
        </p:nvSpPr>
        <p:spPr bwMode="auto">
          <a:xfrm>
            <a:off x="660400" y="5822950"/>
            <a:ext cx="130175" cy="142875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584" name="Group 135"/>
          <p:cNvGrpSpPr>
            <a:grpSpLocks/>
          </p:cNvGrpSpPr>
          <p:nvPr/>
        </p:nvGrpSpPr>
        <p:grpSpPr bwMode="auto">
          <a:xfrm>
            <a:off x="6526213" y="5842000"/>
            <a:ext cx="188912" cy="179388"/>
            <a:chOff x="5211" y="618"/>
            <a:chExt cx="119" cy="111"/>
          </a:xfrm>
        </p:grpSpPr>
        <p:sp>
          <p:nvSpPr>
            <p:cNvPr id="66648" name="Oval 136"/>
            <p:cNvSpPr>
              <a:spLocks noChangeArrowheads="1"/>
            </p:cNvSpPr>
            <p:nvPr/>
          </p:nvSpPr>
          <p:spPr bwMode="auto">
            <a:xfrm>
              <a:off x="5211" y="618"/>
              <a:ext cx="119" cy="11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49" name="Oval 137"/>
            <p:cNvSpPr>
              <a:spLocks noChangeArrowheads="1"/>
            </p:cNvSpPr>
            <p:nvPr/>
          </p:nvSpPr>
          <p:spPr bwMode="auto">
            <a:xfrm>
              <a:off x="5249" y="651"/>
              <a:ext cx="46" cy="43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85" name="Oval 138"/>
          <p:cNvSpPr>
            <a:spLocks noChangeArrowheads="1"/>
          </p:cNvSpPr>
          <p:nvPr/>
        </p:nvSpPr>
        <p:spPr bwMode="auto">
          <a:xfrm>
            <a:off x="2578100" y="5842000"/>
            <a:ext cx="131763" cy="141288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6" name="Text Box 139"/>
          <p:cNvSpPr txBox="1">
            <a:spLocks noChangeArrowheads="1"/>
          </p:cNvSpPr>
          <p:nvPr/>
        </p:nvSpPr>
        <p:spPr bwMode="auto">
          <a:xfrm>
            <a:off x="900113" y="5600700"/>
            <a:ext cx="1520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旅馆预定请求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87" name="Text Box 140"/>
          <p:cNvSpPr txBox="1">
            <a:spLocks noChangeArrowheads="1"/>
          </p:cNvSpPr>
          <p:nvPr/>
        </p:nvSpPr>
        <p:spPr bwMode="auto">
          <a:xfrm>
            <a:off x="4941888" y="5553075"/>
            <a:ext cx="1358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旅游预约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88" name="Text Box 141"/>
          <p:cNvSpPr txBox="1">
            <a:spLocks noChangeArrowheads="1"/>
          </p:cNvSpPr>
          <p:nvPr/>
        </p:nvSpPr>
        <p:spPr bwMode="auto">
          <a:xfrm>
            <a:off x="2916238" y="5580063"/>
            <a:ext cx="11890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r>
              <a:rPr lang="zh-CN" altLang="en-US" sz="1600" b="1">
                <a:solidFill>
                  <a:srgbClr val="0033CC"/>
                </a:solidFill>
                <a:cs typeface="Times New Roman" pitchFamily="18" charset="0"/>
              </a:rPr>
              <a:t>旅馆预定</a:t>
            </a:r>
            <a:endParaRPr lang="zh-CN" altLang="en-US" sz="1600" b="1" baseline="-2500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66589" name="Line 142"/>
          <p:cNvSpPr>
            <a:spLocks noChangeShapeType="1"/>
          </p:cNvSpPr>
          <p:nvPr/>
        </p:nvSpPr>
        <p:spPr bwMode="auto">
          <a:xfrm>
            <a:off x="836613" y="5913438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90" name="Line 143"/>
          <p:cNvSpPr>
            <a:spLocks noChangeShapeType="1"/>
          </p:cNvSpPr>
          <p:nvPr/>
        </p:nvSpPr>
        <p:spPr bwMode="auto">
          <a:xfrm>
            <a:off x="2852738" y="5913438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91" name="Oval 144"/>
          <p:cNvSpPr>
            <a:spLocks noChangeArrowheads="1"/>
          </p:cNvSpPr>
          <p:nvPr/>
        </p:nvSpPr>
        <p:spPr bwMode="auto">
          <a:xfrm>
            <a:off x="4581525" y="5842000"/>
            <a:ext cx="131763" cy="141288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92" name="Line 145"/>
          <p:cNvSpPr>
            <a:spLocks noChangeShapeType="1"/>
          </p:cNvSpPr>
          <p:nvPr/>
        </p:nvSpPr>
        <p:spPr bwMode="auto">
          <a:xfrm>
            <a:off x="4797425" y="5913438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93" name="Group 79"/>
          <p:cNvGrpSpPr>
            <a:grpSpLocks/>
          </p:cNvGrpSpPr>
          <p:nvPr/>
        </p:nvGrpSpPr>
        <p:grpSpPr bwMode="auto">
          <a:xfrm>
            <a:off x="323850" y="4149725"/>
            <a:ext cx="8351838" cy="503238"/>
            <a:chOff x="169" y="2470"/>
            <a:chExt cx="5527" cy="656"/>
          </a:xfrm>
        </p:grpSpPr>
        <p:sp>
          <p:nvSpPr>
            <p:cNvPr id="66645" name="Rectangle 80"/>
            <p:cNvSpPr>
              <a:spLocks noChangeArrowheads="1"/>
            </p:cNvSpPr>
            <p:nvPr/>
          </p:nvSpPr>
          <p:spPr bwMode="auto">
            <a:xfrm>
              <a:off x="3487" y="2472"/>
              <a:ext cx="2196" cy="65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46" name="Text Box 81"/>
            <p:cNvSpPr txBox="1">
              <a:spLocks noChangeArrowheads="1"/>
            </p:cNvSpPr>
            <p:nvPr/>
          </p:nvSpPr>
          <p:spPr bwMode="auto">
            <a:xfrm>
              <a:off x="3479" y="2495"/>
              <a:ext cx="2217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6" rIns="91432" bIns="45716">
              <a:spAutoFit/>
            </a:bodyPr>
            <a:lstStyle/>
            <a:p>
              <a:r>
                <a:rPr lang="zh-CN" altLang="en-US" sz="1600">
                  <a:latin typeface="Verdana" pitchFamily="34" charset="0"/>
                  <a:cs typeface="Times New Roman" pitchFamily="18" charset="0"/>
                </a:rPr>
                <a:t>可用服务</a:t>
              </a:r>
            </a:p>
          </p:txBody>
        </p:sp>
        <p:sp>
          <p:nvSpPr>
            <p:cNvPr id="66647" name="Line 82"/>
            <p:cNvSpPr>
              <a:spLocks noChangeShapeType="1"/>
            </p:cNvSpPr>
            <p:nvPr/>
          </p:nvSpPr>
          <p:spPr bwMode="auto">
            <a:xfrm flipH="1">
              <a:off x="169" y="2470"/>
              <a:ext cx="550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94"/>
          <p:cNvGrpSpPr>
            <a:grpSpLocks/>
          </p:cNvGrpSpPr>
          <p:nvPr/>
        </p:nvGrpSpPr>
        <p:grpSpPr bwMode="auto">
          <a:xfrm>
            <a:off x="2871788" y="1206500"/>
            <a:ext cx="5229225" cy="2727325"/>
            <a:chOff x="1809" y="663"/>
            <a:chExt cx="3294" cy="1718"/>
          </a:xfrm>
        </p:grpSpPr>
        <p:sp>
          <p:nvSpPr>
            <p:cNvPr id="66621" name="Line 35"/>
            <p:cNvSpPr>
              <a:spLocks noChangeShapeType="1"/>
            </p:cNvSpPr>
            <p:nvPr/>
          </p:nvSpPr>
          <p:spPr bwMode="auto">
            <a:xfrm rot="5400000" flipV="1">
              <a:off x="1957" y="1167"/>
              <a:ext cx="0" cy="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22" name="Oval 36"/>
            <p:cNvSpPr>
              <a:spLocks noChangeArrowheads="1"/>
            </p:cNvSpPr>
            <p:nvPr/>
          </p:nvSpPr>
          <p:spPr bwMode="auto">
            <a:xfrm>
              <a:off x="1999" y="1162"/>
              <a:ext cx="92" cy="98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23" name="AutoShape 41"/>
            <p:cNvSpPr>
              <a:spLocks noChangeArrowheads="1"/>
            </p:cNvSpPr>
            <p:nvPr/>
          </p:nvSpPr>
          <p:spPr bwMode="auto">
            <a:xfrm>
              <a:off x="1809" y="663"/>
              <a:ext cx="3294" cy="171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</p:spPr>
          <p:txBody>
            <a:bodyPr wrap="none" lIns="91432" tIns="45716" rIns="91432" bIns="45716" anchor="ctr"/>
            <a:lstStyle/>
            <a:p>
              <a:endParaRPr lang="zh-CN" altLang="zh-CN" sz="1600" b="1">
                <a:cs typeface="Times New Roman" pitchFamily="18" charset="0"/>
              </a:endParaRPr>
            </a:p>
          </p:txBody>
        </p:sp>
        <p:sp>
          <p:nvSpPr>
            <p:cNvPr id="66624" name="Oval 43"/>
            <p:cNvSpPr>
              <a:spLocks noChangeArrowheads="1"/>
            </p:cNvSpPr>
            <p:nvPr/>
          </p:nvSpPr>
          <p:spPr bwMode="auto">
            <a:xfrm>
              <a:off x="2744" y="1162"/>
              <a:ext cx="92" cy="9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25" name="Text Box 57"/>
            <p:cNvSpPr txBox="1">
              <a:spLocks noChangeArrowheads="1"/>
            </p:cNvSpPr>
            <p:nvPr/>
          </p:nvSpPr>
          <p:spPr bwMode="auto">
            <a:xfrm>
              <a:off x="1947" y="754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cs typeface="Times New Roman" pitchFamily="18" charset="0"/>
                </a:rPr>
                <a:t>旅行服务</a:t>
              </a:r>
            </a:p>
          </p:txBody>
        </p:sp>
        <p:sp>
          <p:nvSpPr>
            <p:cNvPr id="66626" name="Text Box 59"/>
            <p:cNvSpPr txBox="1">
              <a:spLocks noChangeArrowheads="1"/>
            </p:cNvSpPr>
            <p:nvPr/>
          </p:nvSpPr>
          <p:spPr bwMode="auto">
            <a:xfrm>
              <a:off x="2880" y="995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机票预定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27" name="Text Box 69"/>
            <p:cNvSpPr txBox="1">
              <a:spLocks noChangeArrowheads="1"/>
            </p:cNvSpPr>
            <p:nvPr/>
          </p:nvSpPr>
          <p:spPr bwMode="auto">
            <a:xfrm>
              <a:off x="2252" y="1476"/>
              <a:ext cx="63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旅馆预定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请求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28" name="Oval 146"/>
            <p:cNvSpPr>
              <a:spLocks noChangeArrowheads="1"/>
            </p:cNvSpPr>
            <p:nvPr/>
          </p:nvSpPr>
          <p:spPr bwMode="auto">
            <a:xfrm>
              <a:off x="2608" y="1911"/>
              <a:ext cx="92" cy="9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29" name="Text Box 148"/>
            <p:cNvSpPr txBox="1">
              <a:spLocks noChangeArrowheads="1"/>
            </p:cNvSpPr>
            <p:nvPr/>
          </p:nvSpPr>
          <p:spPr bwMode="auto">
            <a:xfrm>
              <a:off x="2797" y="1721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旅馆预定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30" name="Text Box 152"/>
            <p:cNvSpPr txBox="1">
              <a:spLocks noChangeArrowheads="1"/>
            </p:cNvSpPr>
            <p:nvPr/>
          </p:nvSpPr>
          <p:spPr bwMode="auto">
            <a:xfrm>
              <a:off x="3651" y="1593"/>
              <a:ext cx="50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出租车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31" name="Oval 153"/>
            <p:cNvSpPr>
              <a:spLocks noChangeArrowheads="1"/>
            </p:cNvSpPr>
            <p:nvPr/>
          </p:nvSpPr>
          <p:spPr bwMode="auto">
            <a:xfrm>
              <a:off x="3515" y="1911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32" name="Line 155"/>
            <p:cNvSpPr>
              <a:spLocks noChangeShapeType="1"/>
            </p:cNvSpPr>
            <p:nvPr/>
          </p:nvSpPr>
          <p:spPr bwMode="auto">
            <a:xfrm>
              <a:off x="3651" y="1956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6633" name="Group 156"/>
            <p:cNvGrpSpPr>
              <a:grpSpLocks/>
            </p:cNvGrpSpPr>
            <p:nvPr/>
          </p:nvGrpSpPr>
          <p:grpSpPr bwMode="auto">
            <a:xfrm>
              <a:off x="4922" y="1911"/>
              <a:ext cx="119" cy="113"/>
              <a:chOff x="5211" y="618"/>
              <a:chExt cx="119" cy="111"/>
            </a:xfrm>
          </p:grpSpPr>
          <p:sp>
            <p:nvSpPr>
              <p:cNvPr id="66643" name="Oval 157"/>
              <p:cNvSpPr>
                <a:spLocks noChangeArrowheads="1"/>
              </p:cNvSpPr>
              <p:nvPr/>
            </p:nvSpPr>
            <p:spPr bwMode="auto">
              <a:xfrm>
                <a:off x="5211" y="618"/>
                <a:ext cx="119" cy="111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44" name="Oval 158"/>
              <p:cNvSpPr>
                <a:spLocks noChangeArrowheads="1"/>
              </p:cNvSpPr>
              <p:nvPr/>
            </p:nvSpPr>
            <p:spPr bwMode="auto">
              <a:xfrm>
                <a:off x="5249" y="651"/>
                <a:ext cx="46" cy="43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634" name="Text Box 159"/>
            <p:cNvSpPr txBox="1">
              <a:spLocks noChangeArrowheads="1"/>
            </p:cNvSpPr>
            <p:nvPr/>
          </p:nvSpPr>
          <p:spPr bwMode="auto">
            <a:xfrm>
              <a:off x="4287" y="1729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旅游预约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35" name="Line 160"/>
            <p:cNvSpPr>
              <a:spLocks noChangeShapeType="1"/>
            </p:cNvSpPr>
            <p:nvPr/>
          </p:nvSpPr>
          <p:spPr bwMode="auto">
            <a:xfrm>
              <a:off x="4287" y="1956"/>
              <a:ext cx="6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36" name="Oval 161"/>
            <p:cNvSpPr>
              <a:spLocks noChangeArrowheads="1"/>
            </p:cNvSpPr>
            <p:nvPr/>
          </p:nvSpPr>
          <p:spPr bwMode="auto">
            <a:xfrm>
              <a:off x="4150" y="1911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37" name="Text Box 187"/>
            <p:cNvSpPr txBox="1">
              <a:spLocks noChangeArrowheads="1"/>
            </p:cNvSpPr>
            <p:nvPr/>
          </p:nvSpPr>
          <p:spPr bwMode="auto">
            <a:xfrm>
              <a:off x="2109" y="1023"/>
              <a:ext cx="63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机票预定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请求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38" name="Line 189"/>
            <p:cNvSpPr>
              <a:spLocks noChangeShapeType="1"/>
            </p:cNvSpPr>
            <p:nvPr/>
          </p:nvSpPr>
          <p:spPr bwMode="auto">
            <a:xfrm>
              <a:off x="2154" y="1207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39" name="Line 190"/>
            <p:cNvSpPr>
              <a:spLocks noChangeShapeType="1"/>
            </p:cNvSpPr>
            <p:nvPr/>
          </p:nvSpPr>
          <p:spPr bwMode="auto">
            <a:xfrm>
              <a:off x="2880" y="1207"/>
              <a:ext cx="6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40" name="Oval 191"/>
            <p:cNvSpPr>
              <a:spLocks noChangeArrowheads="1"/>
            </p:cNvSpPr>
            <p:nvPr/>
          </p:nvSpPr>
          <p:spPr bwMode="auto">
            <a:xfrm>
              <a:off x="3560" y="1162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41" name="Line 192"/>
            <p:cNvSpPr>
              <a:spLocks noChangeShapeType="1"/>
            </p:cNvSpPr>
            <p:nvPr/>
          </p:nvSpPr>
          <p:spPr bwMode="auto">
            <a:xfrm>
              <a:off x="2744" y="1978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42" name="Freeform 193"/>
            <p:cNvSpPr>
              <a:spLocks/>
            </p:cNvSpPr>
            <p:nvPr/>
          </p:nvSpPr>
          <p:spPr bwMode="auto">
            <a:xfrm>
              <a:off x="2373" y="1207"/>
              <a:ext cx="1278" cy="726"/>
            </a:xfrm>
            <a:custGeom>
              <a:avLst/>
              <a:gdLst>
                <a:gd name="T0" fmla="*/ 1278 w 1278"/>
                <a:gd name="T1" fmla="*/ 0 h 726"/>
                <a:gd name="T2" fmla="*/ 870 w 1278"/>
                <a:gd name="T3" fmla="*/ 137 h 726"/>
                <a:gd name="T4" fmla="*/ 235 w 1278"/>
                <a:gd name="T5" fmla="*/ 363 h 726"/>
                <a:gd name="T6" fmla="*/ 8 w 1278"/>
                <a:gd name="T7" fmla="*/ 545 h 726"/>
                <a:gd name="T8" fmla="*/ 189 w 1278"/>
                <a:gd name="T9" fmla="*/ 726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8"/>
                <a:gd name="T16" fmla="*/ 0 h 726"/>
                <a:gd name="T17" fmla="*/ 1278 w 1278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8" h="726">
                  <a:moveTo>
                    <a:pt x="1278" y="0"/>
                  </a:moveTo>
                  <a:cubicBezTo>
                    <a:pt x="1161" y="38"/>
                    <a:pt x="1044" y="77"/>
                    <a:pt x="870" y="137"/>
                  </a:cubicBezTo>
                  <a:cubicBezTo>
                    <a:pt x="696" y="197"/>
                    <a:pt x="379" y="295"/>
                    <a:pt x="235" y="363"/>
                  </a:cubicBezTo>
                  <a:cubicBezTo>
                    <a:pt x="91" y="431"/>
                    <a:pt x="16" y="485"/>
                    <a:pt x="8" y="545"/>
                  </a:cubicBezTo>
                  <a:cubicBezTo>
                    <a:pt x="0" y="605"/>
                    <a:pt x="94" y="665"/>
                    <a:pt x="189" y="72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220"/>
          <p:cNvGrpSpPr>
            <a:grpSpLocks/>
          </p:cNvGrpSpPr>
          <p:nvPr/>
        </p:nvGrpSpPr>
        <p:grpSpPr bwMode="auto">
          <a:xfrm>
            <a:off x="2871788" y="1196975"/>
            <a:ext cx="5229225" cy="2727325"/>
            <a:chOff x="2200" y="4020"/>
            <a:chExt cx="3294" cy="1718"/>
          </a:xfrm>
        </p:grpSpPr>
        <p:sp>
          <p:nvSpPr>
            <p:cNvPr id="66597" name="Line 196"/>
            <p:cNvSpPr>
              <a:spLocks noChangeShapeType="1"/>
            </p:cNvSpPr>
            <p:nvPr/>
          </p:nvSpPr>
          <p:spPr bwMode="auto">
            <a:xfrm rot="5400000" flipV="1">
              <a:off x="2348" y="4524"/>
              <a:ext cx="0" cy="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8" name="Oval 197"/>
            <p:cNvSpPr>
              <a:spLocks noChangeArrowheads="1"/>
            </p:cNvSpPr>
            <p:nvPr/>
          </p:nvSpPr>
          <p:spPr bwMode="auto">
            <a:xfrm>
              <a:off x="2390" y="4519"/>
              <a:ext cx="92" cy="98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99" name="AutoShape 198"/>
            <p:cNvSpPr>
              <a:spLocks noChangeArrowheads="1"/>
            </p:cNvSpPr>
            <p:nvPr/>
          </p:nvSpPr>
          <p:spPr bwMode="auto">
            <a:xfrm>
              <a:off x="2200" y="4020"/>
              <a:ext cx="3294" cy="171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</p:spPr>
          <p:txBody>
            <a:bodyPr wrap="none" lIns="91432" tIns="45716" rIns="91432" bIns="45716" anchor="ctr"/>
            <a:lstStyle/>
            <a:p>
              <a:endParaRPr lang="zh-CN" altLang="zh-CN" sz="1600" b="1">
                <a:cs typeface="Times New Roman" pitchFamily="18" charset="0"/>
              </a:endParaRPr>
            </a:p>
          </p:txBody>
        </p:sp>
        <p:sp>
          <p:nvSpPr>
            <p:cNvPr id="66600" name="Oval 199"/>
            <p:cNvSpPr>
              <a:spLocks noChangeArrowheads="1"/>
            </p:cNvSpPr>
            <p:nvPr/>
          </p:nvSpPr>
          <p:spPr bwMode="auto">
            <a:xfrm>
              <a:off x="3135" y="4519"/>
              <a:ext cx="92" cy="9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1" name="Text Box 200"/>
            <p:cNvSpPr txBox="1">
              <a:spLocks noChangeArrowheads="1"/>
            </p:cNvSpPr>
            <p:nvPr/>
          </p:nvSpPr>
          <p:spPr bwMode="auto">
            <a:xfrm>
              <a:off x="2338" y="4111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cs typeface="Times New Roman" pitchFamily="18" charset="0"/>
                </a:rPr>
                <a:t>旅行服务</a:t>
              </a:r>
            </a:p>
          </p:txBody>
        </p:sp>
        <p:sp>
          <p:nvSpPr>
            <p:cNvPr id="66602" name="Text Box 201"/>
            <p:cNvSpPr txBox="1">
              <a:spLocks noChangeArrowheads="1"/>
            </p:cNvSpPr>
            <p:nvPr/>
          </p:nvSpPr>
          <p:spPr bwMode="auto">
            <a:xfrm>
              <a:off x="3271" y="4352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机票预定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03" name="Text Box 202"/>
            <p:cNvSpPr txBox="1">
              <a:spLocks noChangeArrowheads="1"/>
            </p:cNvSpPr>
            <p:nvPr/>
          </p:nvSpPr>
          <p:spPr bwMode="auto">
            <a:xfrm>
              <a:off x="2643" y="4833"/>
              <a:ext cx="63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旅馆预定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请求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04" name="Oval 203"/>
            <p:cNvSpPr>
              <a:spLocks noChangeArrowheads="1"/>
            </p:cNvSpPr>
            <p:nvPr/>
          </p:nvSpPr>
          <p:spPr bwMode="auto">
            <a:xfrm>
              <a:off x="2999" y="5268"/>
              <a:ext cx="92" cy="9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5" name="Text Box 204"/>
            <p:cNvSpPr txBox="1">
              <a:spLocks noChangeArrowheads="1"/>
            </p:cNvSpPr>
            <p:nvPr/>
          </p:nvSpPr>
          <p:spPr bwMode="auto">
            <a:xfrm>
              <a:off x="3188" y="5078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旅馆预定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06" name="Text Box 205"/>
            <p:cNvSpPr txBox="1">
              <a:spLocks noChangeArrowheads="1"/>
            </p:cNvSpPr>
            <p:nvPr/>
          </p:nvSpPr>
          <p:spPr bwMode="auto">
            <a:xfrm>
              <a:off x="4042" y="4950"/>
              <a:ext cx="50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出租车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预定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07" name="Oval 206"/>
            <p:cNvSpPr>
              <a:spLocks noChangeArrowheads="1"/>
            </p:cNvSpPr>
            <p:nvPr/>
          </p:nvSpPr>
          <p:spPr bwMode="auto">
            <a:xfrm>
              <a:off x="3906" y="5268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8" name="Line 207"/>
            <p:cNvSpPr>
              <a:spLocks noChangeShapeType="1"/>
            </p:cNvSpPr>
            <p:nvPr/>
          </p:nvSpPr>
          <p:spPr bwMode="auto">
            <a:xfrm>
              <a:off x="4042" y="5313"/>
              <a:ext cx="454" cy="0"/>
            </a:xfrm>
            <a:prstGeom prst="line">
              <a:avLst/>
            </a:prstGeom>
            <a:noFill/>
            <a:ln w="28575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 wrap="none" lIns="91432" tIns="45716" rIns="91432" bIns="45716" anchor="ctr"/>
            <a:lstStyle/>
            <a:p>
              <a:endParaRPr lang="zh-CN" altLang="en-US"/>
            </a:p>
          </p:txBody>
        </p:sp>
        <p:grpSp>
          <p:nvGrpSpPr>
            <p:cNvPr id="66609" name="Group 208"/>
            <p:cNvGrpSpPr>
              <a:grpSpLocks/>
            </p:cNvGrpSpPr>
            <p:nvPr/>
          </p:nvGrpSpPr>
          <p:grpSpPr bwMode="auto">
            <a:xfrm>
              <a:off x="5313" y="5268"/>
              <a:ext cx="119" cy="113"/>
              <a:chOff x="5211" y="618"/>
              <a:chExt cx="119" cy="111"/>
            </a:xfrm>
          </p:grpSpPr>
          <p:sp>
            <p:nvSpPr>
              <p:cNvPr id="66619" name="Oval 209"/>
              <p:cNvSpPr>
                <a:spLocks noChangeArrowheads="1"/>
              </p:cNvSpPr>
              <p:nvPr/>
            </p:nvSpPr>
            <p:spPr bwMode="auto">
              <a:xfrm>
                <a:off x="5211" y="618"/>
                <a:ext cx="119" cy="111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20" name="Oval 210"/>
              <p:cNvSpPr>
                <a:spLocks noChangeArrowheads="1"/>
              </p:cNvSpPr>
              <p:nvPr/>
            </p:nvSpPr>
            <p:spPr bwMode="auto">
              <a:xfrm>
                <a:off x="5249" y="651"/>
                <a:ext cx="46" cy="43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610" name="Text Box 211"/>
            <p:cNvSpPr txBox="1">
              <a:spLocks noChangeArrowheads="1"/>
            </p:cNvSpPr>
            <p:nvPr/>
          </p:nvSpPr>
          <p:spPr bwMode="auto">
            <a:xfrm>
              <a:off x="4678" y="5086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旅游预约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11" name="Line 212"/>
            <p:cNvSpPr>
              <a:spLocks noChangeShapeType="1"/>
            </p:cNvSpPr>
            <p:nvPr/>
          </p:nvSpPr>
          <p:spPr bwMode="auto">
            <a:xfrm>
              <a:off x="4678" y="5313"/>
              <a:ext cx="635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12" name="Oval 213"/>
            <p:cNvSpPr>
              <a:spLocks noChangeArrowheads="1"/>
            </p:cNvSpPr>
            <p:nvPr/>
          </p:nvSpPr>
          <p:spPr bwMode="auto">
            <a:xfrm>
              <a:off x="4541" y="5268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13" name="Text Box 214"/>
            <p:cNvSpPr txBox="1">
              <a:spLocks noChangeArrowheads="1"/>
            </p:cNvSpPr>
            <p:nvPr/>
          </p:nvSpPr>
          <p:spPr bwMode="auto">
            <a:xfrm>
              <a:off x="2500" y="4380"/>
              <a:ext cx="63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机票预定</a:t>
              </a:r>
            </a:p>
            <a:p>
              <a:r>
                <a:rPr lang="zh-CN" altLang="en-US" sz="1600" b="1">
                  <a:solidFill>
                    <a:srgbClr val="0033CC"/>
                  </a:solidFill>
                  <a:cs typeface="Times New Roman" pitchFamily="18" charset="0"/>
                </a:rPr>
                <a:t>请求</a:t>
              </a:r>
              <a:endParaRPr lang="zh-CN" altLang="en-US" sz="1600" b="1" baseline="-250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66614" name="Line 215"/>
            <p:cNvSpPr>
              <a:spLocks noChangeShapeType="1"/>
            </p:cNvSpPr>
            <p:nvPr/>
          </p:nvSpPr>
          <p:spPr bwMode="auto">
            <a:xfrm>
              <a:off x="2545" y="4564"/>
              <a:ext cx="590" cy="0"/>
            </a:xfrm>
            <a:prstGeom prst="line">
              <a:avLst/>
            </a:prstGeom>
            <a:noFill/>
            <a:ln w="28575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 wrap="none" lIns="91432" tIns="45716" rIns="91432" bIns="45716" anchor="ctr"/>
            <a:lstStyle/>
            <a:p>
              <a:endParaRPr lang="zh-CN" altLang="en-US"/>
            </a:p>
          </p:txBody>
        </p:sp>
        <p:sp>
          <p:nvSpPr>
            <p:cNvPr id="66615" name="Line 216"/>
            <p:cNvSpPr>
              <a:spLocks noChangeShapeType="1"/>
            </p:cNvSpPr>
            <p:nvPr/>
          </p:nvSpPr>
          <p:spPr bwMode="auto">
            <a:xfrm>
              <a:off x="3271" y="4564"/>
              <a:ext cx="635" cy="0"/>
            </a:xfrm>
            <a:prstGeom prst="line">
              <a:avLst/>
            </a:prstGeom>
            <a:noFill/>
            <a:ln w="28575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 wrap="none" lIns="91432" tIns="45716" rIns="91432" bIns="45716" anchor="ctr"/>
            <a:lstStyle/>
            <a:p>
              <a:endParaRPr lang="zh-CN" altLang="en-US"/>
            </a:p>
          </p:txBody>
        </p:sp>
        <p:sp>
          <p:nvSpPr>
            <p:cNvPr id="66616" name="Oval 217"/>
            <p:cNvSpPr>
              <a:spLocks noChangeArrowheads="1"/>
            </p:cNvSpPr>
            <p:nvPr/>
          </p:nvSpPr>
          <p:spPr bwMode="auto">
            <a:xfrm>
              <a:off x="3951" y="4519"/>
              <a:ext cx="83" cy="8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17" name="Line 218"/>
            <p:cNvSpPr>
              <a:spLocks noChangeShapeType="1"/>
            </p:cNvSpPr>
            <p:nvPr/>
          </p:nvSpPr>
          <p:spPr bwMode="auto">
            <a:xfrm>
              <a:off x="3135" y="5335"/>
              <a:ext cx="726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18" name="Freeform 219"/>
            <p:cNvSpPr>
              <a:spLocks/>
            </p:cNvSpPr>
            <p:nvPr/>
          </p:nvSpPr>
          <p:spPr bwMode="auto">
            <a:xfrm>
              <a:off x="2764" y="4564"/>
              <a:ext cx="1278" cy="726"/>
            </a:xfrm>
            <a:custGeom>
              <a:avLst/>
              <a:gdLst>
                <a:gd name="T0" fmla="*/ 1278 w 1278"/>
                <a:gd name="T1" fmla="*/ 0 h 726"/>
                <a:gd name="T2" fmla="*/ 870 w 1278"/>
                <a:gd name="T3" fmla="*/ 137 h 726"/>
                <a:gd name="T4" fmla="*/ 235 w 1278"/>
                <a:gd name="T5" fmla="*/ 363 h 726"/>
                <a:gd name="T6" fmla="*/ 8 w 1278"/>
                <a:gd name="T7" fmla="*/ 545 h 726"/>
                <a:gd name="T8" fmla="*/ 189 w 1278"/>
                <a:gd name="T9" fmla="*/ 726 h 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8"/>
                <a:gd name="T16" fmla="*/ 0 h 726"/>
                <a:gd name="T17" fmla="*/ 1278 w 1278"/>
                <a:gd name="T18" fmla="*/ 726 h 7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8" h="726">
                  <a:moveTo>
                    <a:pt x="1278" y="0"/>
                  </a:moveTo>
                  <a:cubicBezTo>
                    <a:pt x="1161" y="38"/>
                    <a:pt x="1044" y="77"/>
                    <a:pt x="870" y="137"/>
                  </a:cubicBezTo>
                  <a:cubicBezTo>
                    <a:pt x="696" y="197"/>
                    <a:pt x="379" y="295"/>
                    <a:pt x="235" y="363"/>
                  </a:cubicBezTo>
                  <a:cubicBezTo>
                    <a:pt x="91" y="431"/>
                    <a:pt x="16" y="485"/>
                    <a:pt x="8" y="545"/>
                  </a:cubicBezTo>
                  <a:cubicBezTo>
                    <a:pt x="0" y="605"/>
                    <a:pt x="94" y="665"/>
                    <a:pt x="189" y="726"/>
                  </a:cubicBezTo>
                </a:path>
              </a:pathLst>
            </a:cu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96" name="Rectangle 72"/>
          <p:cNvSpPr>
            <a:spLocks noChangeArrowheads="1"/>
          </p:cNvSpPr>
          <p:nvPr/>
        </p:nvSpPr>
        <p:spPr bwMode="auto">
          <a:xfrm>
            <a:off x="6948488" y="1052513"/>
            <a:ext cx="1651000" cy="99695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latin typeface="Verdana" pitchFamily="34" charset="0"/>
                <a:cs typeface="Times New Roman" pitchFamily="18" charset="0"/>
              </a:rPr>
              <a:t>目标服务</a:t>
            </a:r>
          </a:p>
        </p:txBody>
      </p:sp>
    </p:spTree>
    <p:extLst>
      <p:ext uri="{BB962C8B-B14F-4D97-AF65-F5344CB8AC3E}">
        <p14:creationId xmlns:p14="http://schemas.microsoft.com/office/powerpoint/2010/main" val="412833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4E23A9-279B-4038-B4C0-9FC5DC6F018D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普适计算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zh-CN" altLang="en-US" dirty="0" smtClean="0"/>
              <a:t>普适计算（</a:t>
            </a:r>
            <a:r>
              <a:rPr lang="en-US" altLang="zh-CN" dirty="0" smtClean="0"/>
              <a:t>Pervasive/Ubiquitous Computing </a:t>
            </a:r>
            <a:r>
              <a:rPr lang="zh-CN" altLang="en-US" dirty="0" smtClean="0"/>
              <a:t>）</a:t>
            </a:r>
          </a:p>
          <a:p>
            <a:pPr lvl="1" eaLnBrk="1" hangingPunct="1"/>
            <a:r>
              <a:rPr lang="en-US" altLang="zh-CN" sz="2200" dirty="0" smtClean="0"/>
              <a:t>1991</a:t>
            </a:r>
            <a:r>
              <a:rPr lang="zh-CN" altLang="en-US" sz="2200" dirty="0" smtClean="0"/>
              <a:t>年，美国施乐（</a:t>
            </a:r>
            <a:r>
              <a:rPr lang="en-US" altLang="zh-CN" sz="2200" dirty="0" smtClean="0"/>
              <a:t>Xerox</a:t>
            </a:r>
            <a:r>
              <a:rPr lang="zh-CN" altLang="en-US" sz="2200" dirty="0" smtClean="0"/>
              <a:t>）公司</a:t>
            </a:r>
            <a:r>
              <a:rPr lang="en-US" altLang="zh-CN" sz="2200" dirty="0" smtClean="0"/>
              <a:t>Mark Weiser</a:t>
            </a:r>
            <a:r>
              <a:rPr lang="zh-CN" altLang="en-US" sz="2200" dirty="0" smtClean="0"/>
              <a:t>首次提出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 smtClean="0"/>
              <a:t>普适计算是一种环境，该环境中的计算设备形态多样，随时都可获得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 smtClean="0"/>
              <a:t>普适计算</a:t>
            </a:r>
            <a:r>
              <a:rPr lang="zh-CN" altLang="en-US" dirty="0" smtClean="0">
                <a:latin typeface="宋体" pitchFamily="2" charset="-122"/>
              </a:rPr>
              <a:t>“</a:t>
            </a:r>
            <a:r>
              <a:rPr lang="zh-CN" altLang="en-US" dirty="0" smtClean="0"/>
              <a:t>以人为本</a:t>
            </a:r>
            <a:r>
              <a:rPr lang="zh-CN" altLang="en-US" dirty="0" smtClean="0">
                <a:latin typeface="宋体" pitchFamily="2" charset="-122"/>
              </a:rPr>
              <a:t>”</a:t>
            </a:r>
            <a:endParaRPr lang="zh-CN" altLang="en-US" dirty="0" smtClean="0"/>
          </a:p>
          <a:p>
            <a:pPr eaLnBrk="1" hangingPunct="1">
              <a:spcBef>
                <a:spcPct val="50000"/>
              </a:spcBef>
            </a:pPr>
            <a:r>
              <a:rPr lang="zh-CN" altLang="en-US" dirty="0" smtClean="0"/>
              <a:t>普适计算融合了分布式计算、通信技术、传感功能等技术 </a:t>
            </a:r>
          </a:p>
          <a:p>
            <a:pPr lvl="1" eaLnBrk="1" hangingPunct="1"/>
            <a:r>
              <a:rPr lang="zh-CN" altLang="en-US" sz="2200" dirty="0" smtClean="0"/>
              <a:t>涵盖了广泛的研究课题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包括无线计算、嵌入式系统、人机交互技术、传感器网络以及知识工程等 </a:t>
            </a:r>
          </a:p>
          <a:p>
            <a:pPr lvl="1" eaLnBrk="1" hangingPunct="1"/>
            <a:r>
              <a:rPr lang="zh-CN" altLang="en-US" sz="2200" dirty="0" smtClean="0"/>
              <a:t>开拓了新型的应用空间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如智能环境的应用、面向用户任务的计算支持等 </a:t>
            </a:r>
          </a:p>
        </p:txBody>
      </p:sp>
    </p:spTree>
    <p:extLst>
      <p:ext uri="{BB962C8B-B14F-4D97-AF65-F5344CB8AC3E}">
        <p14:creationId xmlns:p14="http://schemas.microsoft.com/office/powerpoint/2010/main" val="31204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普适应用服务集成框架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62D4C-F70D-4067-9882-FE77E17F9180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19288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52400" y="1112838"/>
          <a:ext cx="8763000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Visio" r:id="rId3" imgW="9749297" imgH="7217303" progId="Visio.Drawing.11">
                  <p:embed/>
                </p:oleObj>
              </mc:Choice>
              <mc:Fallback>
                <p:oleObj name="Visio" r:id="rId3" imgW="9749297" imgH="72173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12838"/>
                        <a:ext cx="8763000" cy="5287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4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eaLnBrk="1" hangingPunct="1"/>
            <a:r>
              <a:rPr lang="zh-CN" altLang="en-US" dirty="0" smtClean="0"/>
              <a:t>面向普适服务的分布式支撑系统</a:t>
            </a:r>
          </a:p>
        </p:txBody>
      </p:sp>
      <p:sp>
        <p:nvSpPr>
          <p:cNvPr id="1054" name="灯片编号占位符 5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defRPr/>
            </a:pPr>
            <a:fld id="{EB2B2BDA-92B4-4CF9-882D-E6932D993DDD}" type="slidenum">
              <a:rPr lang="en-US" altLang="zh-CN" smtClean="0"/>
              <a:pPr>
                <a:defRPr/>
              </a:pPr>
              <a:t>28</a:t>
            </a:fld>
            <a:endParaRPr lang="en-US" altLang="zh-CN" smtClean="0"/>
          </a:p>
        </p:txBody>
      </p:sp>
      <p:pic>
        <p:nvPicPr>
          <p:cNvPr id="47" name="Picture 4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2000250"/>
            <a:ext cx="801688" cy="1071563"/>
          </a:xfrm>
        </p:spPr>
      </p:pic>
      <p:sp>
        <p:nvSpPr>
          <p:cNvPr id="1048" name="Line 4"/>
          <p:cNvSpPr>
            <a:spLocks noChangeShapeType="1"/>
          </p:cNvSpPr>
          <p:nvPr/>
        </p:nvSpPr>
        <p:spPr bwMode="auto">
          <a:xfrm>
            <a:off x="3876675" y="3263900"/>
            <a:ext cx="265113" cy="6985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4075113" y="3055938"/>
          <a:ext cx="1033462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6" name="Visio" r:id="rId4" imgW="1955023" imgH="882881" progId="Visio.Drawing.11">
                  <p:embed/>
                </p:oleObj>
              </mc:Choice>
              <mc:Fallback>
                <p:oleObj name="Visio" r:id="rId4" imgW="1955023" imgH="88288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3055938"/>
                        <a:ext cx="1033462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2749550" y="3973513"/>
          <a:ext cx="1539875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" name="Visio" r:id="rId6" imgW="1700067" imgH="1541069" progId="Visio.Drawing.11">
                  <p:embed/>
                </p:oleObj>
              </mc:Choice>
              <mc:Fallback>
                <p:oleObj name="Visio" r:id="rId6" imgW="1700067" imgH="15410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3973513"/>
                        <a:ext cx="1539875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4708525" y="3592513"/>
          <a:ext cx="17827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Visio" r:id="rId8" imgW="3516675" imgH="2382768" progId="Visio.Drawing.11">
                  <p:embed/>
                </p:oleObj>
              </mc:Choice>
              <mc:Fallback>
                <p:oleObj name="Visio" r:id="rId8" imgW="3516675" imgH="23827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3592513"/>
                        <a:ext cx="1782763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Line 8"/>
          <p:cNvSpPr>
            <a:spLocks noChangeShapeType="1"/>
          </p:cNvSpPr>
          <p:nvPr/>
        </p:nvSpPr>
        <p:spPr bwMode="auto">
          <a:xfrm>
            <a:off x="4735513" y="3543300"/>
            <a:ext cx="395287" cy="555625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21" name="Object 9"/>
          <p:cNvGraphicFramePr>
            <a:graphicFrameLocks noChangeAspect="1"/>
          </p:cNvGraphicFramePr>
          <p:nvPr/>
        </p:nvGraphicFramePr>
        <p:xfrm>
          <a:off x="1500188" y="1819275"/>
          <a:ext cx="2500312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Visio" r:id="rId10" imgW="2728498" imgH="1704713" progId="Visio.Drawing.11">
                  <p:embed/>
                </p:oleObj>
              </mc:Choice>
              <mc:Fallback>
                <p:oleObj name="Visio" r:id="rId10" imgW="2728498" imgH="17047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1819275"/>
                        <a:ext cx="2500312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9" name="Picture 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660775" y="3736975"/>
            <a:ext cx="609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1" name="Line 11"/>
          <p:cNvSpPr>
            <a:spLocks noChangeShapeType="1"/>
          </p:cNvSpPr>
          <p:nvPr/>
        </p:nvSpPr>
        <p:spPr bwMode="auto">
          <a:xfrm flipV="1">
            <a:off x="3946525" y="3543300"/>
            <a:ext cx="265113" cy="207963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22" name="Object 12"/>
          <p:cNvGraphicFramePr>
            <a:graphicFrameLocks noChangeAspect="1"/>
          </p:cNvGraphicFramePr>
          <p:nvPr/>
        </p:nvGraphicFramePr>
        <p:xfrm>
          <a:off x="3484563" y="3906838"/>
          <a:ext cx="44608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" name="Visio" r:id="rId13" imgW="547206" imgH="547285" progId="Visio.Drawing.11">
                  <p:embed/>
                </p:oleObj>
              </mc:Choice>
              <mc:Fallback>
                <p:oleObj name="Visio" r:id="rId13" imgW="547206" imgH="54728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3906838"/>
                        <a:ext cx="446087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3"/>
          <p:cNvGraphicFramePr>
            <a:graphicFrameLocks noChangeAspect="1"/>
          </p:cNvGraphicFramePr>
          <p:nvPr/>
        </p:nvGraphicFramePr>
        <p:xfrm>
          <a:off x="3709988" y="3055938"/>
          <a:ext cx="2492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" name="Visio" r:id="rId15" imgW="407715" imgH="647711" progId="Visio.Drawing.11">
                  <p:embed/>
                </p:oleObj>
              </mc:Choice>
              <mc:Fallback>
                <p:oleObj name="Visio" r:id="rId15" imgW="407715" imgH="64771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3055938"/>
                        <a:ext cx="2492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2" name="Line 14"/>
          <p:cNvSpPr>
            <a:spLocks noChangeShapeType="1"/>
          </p:cNvSpPr>
          <p:nvPr/>
        </p:nvSpPr>
        <p:spPr bwMode="auto">
          <a:xfrm>
            <a:off x="3151188" y="2778125"/>
            <a:ext cx="660400" cy="485775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232" name="Group 15"/>
          <p:cNvGrpSpPr>
            <a:grpSpLocks/>
          </p:cNvGrpSpPr>
          <p:nvPr/>
        </p:nvGrpSpPr>
        <p:grpSpPr bwMode="auto">
          <a:xfrm>
            <a:off x="4783138" y="1785938"/>
            <a:ext cx="2432050" cy="1531937"/>
            <a:chOff x="2886" y="890"/>
            <a:chExt cx="1672" cy="1000"/>
          </a:xfrm>
        </p:grpSpPr>
        <p:pic>
          <p:nvPicPr>
            <p:cNvPr id="9247" name="Picture 16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487" y="1064"/>
              <a:ext cx="148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48" name="Picture 17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865" y="890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49" name="Picture 18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242" y="1586"/>
              <a:ext cx="149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0" name="Picture 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487" y="1585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1" name="Picture 20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410" y="1237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2" name="Picture 21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991" y="1324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3" name="Picture 2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865" y="1672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4" name="Picture 2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201" y="977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5" name="Picture 24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739" y="1281"/>
              <a:ext cx="14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9224" name="Object 25"/>
            <p:cNvGraphicFramePr>
              <a:graphicFrameLocks noChangeAspect="1"/>
            </p:cNvGraphicFramePr>
            <p:nvPr/>
          </p:nvGraphicFramePr>
          <p:xfrm>
            <a:off x="3152" y="1281"/>
            <a:ext cx="14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2" name="Visio" r:id="rId18" imgW="250295" imgH="582687" progId="Visio.Drawing.11">
                    <p:embed/>
                  </p:oleObj>
                </mc:Choice>
                <mc:Fallback>
                  <p:oleObj name="Visio" r:id="rId18" imgW="250295" imgH="58268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281"/>
                          <a:ext cx="14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H="1">
              <a:off x="3613" y="976"/>
              <a:ext cx="252" cy="131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3571" y="1368"/>
              <a:ext cx="168" cy="21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3991" y="1652"/>
              <a:ext cx="251" cy="8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H="1">
              <a:off x="4075" y="1107"/>
              <a:ext cx="125" cy="21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H="1" flipV="1">
              <a:off x="4327" y="1064"/>
              <a:ext cx="126" cy="173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>
              <a:off x="4117" y="1412"/>
              <a:ext cx="209" cy="17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 flipV="1">
              <a:off x="3865" y="1324"/>
              <a:ext cx="167" cy="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>
              <a:off x="3613" y="1151"/>
              <a:ext cx="126" cy="173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4327" y="1324"/>
              <a:ext cx="83" cy="21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 flipV="1">
              <a:off x="3991" y="933"/>
              <a:ext cx="210" cy="8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 flipV="1">
              <a:off x="3613" y="1672"/>
              <a:ext cx="252" cy="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7" name="Line 37"/>
            <p:cNvSpPr>
              <a:spLocks noChangeShapeType="1"/>
            </p:cNvSpPr>
            <p:nvPr/>
          </p:nvSpPr>
          <p:spPr bwMode="auto">
            <a:xfrm flipH="1">
              <a:off x="3277" y="1151"/>
              <a:ext cx="210" cy="13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8" name="Line 38"/>
            <p:cNvSpPr>
              <a:spLocks noChangeShapeType="1"/>
            </p:cNvSpPr>
            <p:nvPr/>
          </p:nvSpPr>
          <p:spPr bwMode="auto">
            <a:xfrm flipH="1" flipV="1">
              <a:off x="3277" y="1368"/>
              <a:ext cx="210" cy="21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9" name="Text Box 39"/>
            <p:cNvSpPr txBox="1">
              <a:spLocks noChangeArrowheads="1"/>
            </p:cNvSpPr>
            <p:nvPr/>
          </p:nvSpPr>
          <p:spPr bwMode="auto">
            <a:xfrm>
              <a:off x="3586" y="1480"/>
              <a:ext cx="646" cy="1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100" b="1">
                  <a:solidFill>
                    <a:srgbClr val="FF0000"/>
                  </a:solidFill>
                  <a:latin typeface="Tahoma" pitchFamily="34" charset="0"/>
                </a:rPr>
                <a:t>传感器网络</a:t>
              </a:r>
            </a:p>
          </p:txBody>
        </p:sp>
        <p:graphicFrame>
          <p:nvGraphicFramePr>
            <p:cNvPr id="9225" name="Object 40"/>
            <p:cNvGraphicFramePr>
              <a:graphicFrameLocks noChangeAspect="1"/>
            </p:cNvGraphicFramePr>
            <p:nvPr/>
          </p:nvGraphicFramePr>
          <p:xfrm>
            <a:off x="2886" y="1350"/>
            <a:ext cx="307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3" name="Visio" r:id="rId20" imgW="547206" imgH="547285" progId="Visio.Drawing.11">
                    <p:embed/>
                  </p:oleObj>
                </mc:Choice>
                <mc:Fallback>
                  <p:oleObj name="Visio" r:id="rId20" imgW="547206" imgH="54728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6" y="1350"/>
                          <a:ext cx="307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42"/>
          <p:cNvSpPr txBox="1">
            <a:spLocks noChangeArrowheads="1"/>
          </p:cNvSpPr>
          <p:nvPr/>
        </p:nvSpPr>
        <p:spPr bwMode="auto">
          <a:xfrm>
            <a:off x="7072313" y="1733550"/>
            <a:ext cx="18573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chemeClr val="hlink"/>
                </a:solidFill>
              </a:rPr>
              <a:t>资源丰富</a:t>
            </a:r>
            <a:endParaRPr lang="en-US" altLang="zh-CN" b="1">
              <a:solidFill>
                <a:schemeClr val="hlink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chemeClr val="hlink"/>
                </a:solidFill>
              </a:rPr>
              <a:t>设备多样</a:t>
            </a:r>
            <a:endParaRPr lang="en-US" altLang="zh-CN" b="1">
              <a:solidFill>
                <a:schemeClr val="hlink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网络异构</a:t>
            </a:r>
            <a:endParaRPr lang="en-US" altLang="zh-CN" b="1">
              <a:solidFill>
                <a:srgbClr val="FF00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位置迁移</a:t>
            </a:r>
          </a:p>
        </p:txBody>
      </p:sp>
      <p:sp>
        <p:nvSpPr>
          <p:cNvPr id="50" name="AutoShape 57"/>
          <p:cNvSpPr>
            <a:spLocks noChangeArrowheads="1"/>
          </p:cNvSpPr>
          <p:nvPr/>
        </p:nvSpPr>
        <p:spPr bwMode="auto">
          <a:xfrm>
            <a:off x="1285875" y="1143000"/>
            <a:ext cx="2439988" cy="1214438"/>
          </a:xfrm>
          <a:prstGeom prst="cloudCallout">
            <a:avLst>
              <a:gd name="adj1" fmla="val -56306"/>
              <a:gd name="adj2" fmla="val 17134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  <a:defRPr/>
            </a:pPr>
            <a:r>
              <a:rPr kumimoji="1"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我想看看南京大学校园风景</a:t>
            </a:r>
          </a:p>
        </p:txBody>
      </p:sp>
      <p:sp>
        <p:nvSpPr>
          <p:cNvPr id="54" name="Line 75"/>
          <p:cNvSpPr>
            <a:spLocks noChangeShapeType="1"/>
          </p:cNvSpPr>
          <p:nvPr/>
        </p:nvSpPr>
        <p:spPr bwMode="auto">
          <a:xfrm>
            <a:off x="928688" y="2500313"/>
            <a:ext cx="1357312" cy="142875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" name="Line 75"/>
          <p:cNvSpPr>
            <a:spLocks noChangeShapeType="1"/>
          </p:cNvSpPr>
          <p:nvPr/>
        </p:nvSpPr>
        <p:spPr bwMode="auto">
          <a:xfrm>
            <a:off x="2000250" y="4643438"/>
            <a:ext cx="1143000" cy="71437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" name="AutoShape 57"/>
          <p:cNvSpPr>
            <a:spLocks noChangeArrowheads="1"/>
          </p:cNvSpPr>
          <p:nvPr/>
        </p:nvSpPr>
        <p:spPr bwMode="auto">
          <a:xfrm>
            <a:off x="0" y="5214938"/>
            <a:ext cx="2643188" cy="1071562"/>
          </a:xfrm>
          <a:prstGeom prst="cloudCallout">
            <a:avLst>
              <a:gd name="adj1" fmla="val 5504"/>
              <a:gd name="adj2" fmla="val -63049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  <a:defRPr/>
            </a:pPr>
            <a:r>
              <a:rPr kumimoji="1"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忘了查一查图书馆在哪</a:t>
            </a:r>
          </a:p>
        </p:txBody>
      </p:sp>
      <p:sp>
        <p:nvSpPr>
          <p:cNvPr id="62" name="矩形 61"/>
          <p:cNvSpPr/>
          <p:nvPr/>
        </p:nvSpPr>
        <p:spPr>
          <a:xfrm>
            <a:off x="4786313" y="4929188"/>
            <a:ext cx="407193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Text Box 46"/>
          <p:cNvSpPr txBox="1">
            <a:spLocks noChangeArrowheads="1"/>
          </p:cNvSpPr>
          <p:nvPr/>
        </p:nvSpPr>
        <p:spPr bwMode="auto">
          <a:xfrm>
            <a:off x="4929188" y="5072063"/>
            <a:ext cx="3771900" cy="46196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</a:rPr>
              <a:t>静态、封闭、可控的平台</a:t>
            </a:r>
          </a:p>
        </p:txBody>
      </p:sp>
      <p:sp>
        <p:nvSpPr>
          <p:cNvPr id="60" name="Text Box 46"/>
          <p:cNvSpPr txBox="1">
            <a:spLocks noChangeArrowheads="1"/>
          </p:cNvSpPr>
          <p:nvPr/>
        </p:nvSpPr>
        <p:spPr bwMode="auto">
          <a:xfrm>
            <a:off x="4929188" y="5824538"/>
            <a:ext cx="3771900" cy="46196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</a:rPr>
              <a:t>动态、开放、多变的平台</a:t>
            </a:r>
          </a:p>
        </p:txBody>
      </p:sp>
      <p:sp>
        <p:nvSpPr>
          <p:cNvPr id="63" name="下箭头 62"/>
          <p:cNvSpPr/>
          <p:nvPr/>
        </p:nvSpPr>
        <p:spPr>
          <a:xfrm>
            <a:off x="6429375" y="5572125"/>
            <a:ext cx="785813" cy="2143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AutoShape 18"/>
          <p:cNvSpPr>
            <a:spLocks noChangeArrowheads="1"/>
          </p:cNvSpPr>
          <p:nvPr/>
        </p:nvSpPr>
        <p:spPr bwMode="auto">
          <a:xfrm>
            <a:off x="2500313" y="4357688"/>
            <a:ext cx="928687" cy="78581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200"/>
              <a:t>图书馆</a:t>
            </a:r>
          </a:p>
        </p:txBody>
      </p:sp>
      <p:sp>
        <p:nvSpPr>
          <p:cNvPr id="61" name="AutoShape 73"/>
          <p:cNvSpPr>
            <a:spLocks noChangeArrowheads="1"/>
          </p:cNvSpPr>
          <p:nvPr/>
        </p:nvSpPr>
        <p:spPr bwMode="auto">
          <a:xfrm>
            <a:off x="1428750" y="5429250"/>
            <a:ext cx="2419350" cy="1143000"/>
          </a:xfrm>
          <a:prstGeom prst="cloudCallout">
            <a:avLst>
              <a:gd name="adj1" fmla="val -45195"/>
              <a:gd name="adj2" fmla="val -45905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  <a:defRPr/>
            </a:pPr>
            <a:r>
              <a:rPr kumimoji="1" lang="en-US" altLang="zh-CN" sz="2400" b="1" dirty="0">
                <a:solidFill>
                  <a:srgbClr val="FF0000"/>
                </a:solidFill>
                <a:ea typeface="华文隶书" pitchFamily="2" charset="-122"/>
              </a:rPr>
              <a:t>Amazing</a:t>
            </a:r>
            <a:r>
              <a:rPr kumimoji="1" lang="zh-CN" altLang="en-US" sz="2400" b="1" dirty="0">
                <a:solidFill>
                  <a:srgbClr val="FF0000"/>
                </a:solidFill>
                <a:ea typeface="华文隶书" pitchFamily="2" charset="-122"/>
              </a:rPr>
              <a:t>！！！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隶书" pitchFamily="2" charset="-122"/>
            </a:endParaRPr>
          </a:p>
        </p:txBody>
      </p:sp>
      <p:sp>
        <p:nvSpPr>
          <p:cNvPr id="65" name="AutoShape 18"/>
          <p:cNvSpPr>
            <a:spLocks noChangeArrowheads="1"/>
          </p:cNvSpPr>
          <p:nvPr/>
        </p:nvSpPr>
        <p:spPr bwMode="auto">
          <a:xfrm>
            <a:off x="2714625" y="2928938"/>
            <a:ext cx="1000125" cy="1500187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200"/>
              <a:t>文本</a:t>
            </a:r>
            <a:endParaRPr lang="en-US" altLang="zh-CN" sz="2200"/>
          </a:p>
          <a:p>
            <a:pPr algn="ctr"/>
            <a:r>
              <a:rPr lang="zh-CN" altLang="en-US" sz="2200"/>
              <a:t>图片</a:t>
            </a:r>
            <a:endParaRPr lang="en-US" altLang="zh-CN" sz="2200"/>
          </a:p>
          <a:p>
            <a:pPr algn="ctr"/>
            <a:r>
              <a:rPr lang="zh-CN" altLang="en-US" sz="2200"/>
              <a:t>视频</a:t>
            </a:r>
            <a:endParaRPr lang="en-US" altLang="zh-CN" sz="2200"/>
          </a:p>
          <a:p>
            <a:pPr algn="ctr"/>
            <a:r>
              <a:rPr lang="zh-CN" altLang="en-US" sz="2200"/>
              <a:t>音频</a:t>
            </a:r>
          </a:p>
        </p:txBody>
      </p:sp>
    </p:spTree>
    <p:extLst>
      <p:ext uri="{BB962C8B-B14F-4D97-AF65-F5344CB8AC3E}">
        <p14:creationId xmlns:p14="http://schemas.microsoft.com/office/powerpoint/2010/main" val="39266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56152E-6 L -0.2059 -0.078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00" y="-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5005E-6 L 0.08629 0.318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" y="15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9639E-6 L -0.08803 -0.003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51" grpId="0" animBg="1"/>
      <p:bldP spid="1052" grpId="0" animBg="1"/>
      <p:bldP spid="50" grpId="0" animBg="1"/>
      <p:bldP spid="50" grpId="1" animBg="1"/>
      <p:bldP spid="50" grpId="2" animBg="1"/>
      <p:bldP spid="50" grpId="3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7" grpId="2" animBg="1"/>
      <p:bldP spid="57" grpId="3" animBg="1"/>
      <p:bldP spid="62" grpId="0" animBg="1"/>
      <p:bldP spid="58" grpId="0" animBg="1"/>
      <p:bldP spid="60" grpId="0" animBg="1"/>
      <p:bldP spid="63" grpId="0" animBg="1"/>
      <p:bldP spid="55" grpId="0" animBg="1"/>
      <p:bldP spid="55" grpId="1" animBg="1"/>
      <p:bldP spid="55" grpId="2" animBg="1"/>
      <p:bldP spid="61" grpId="0" animBg="1"/>
      <p:bldP spid="61" grpId="1" animBg="1"/>
      <p:bldP spid="61" grpId="2" animBg="1"/>
      <p:bldP spid="65" grpId="0" animBg="1"/>
      <p:bldP spid="65" grpId="1" animBg="1"/>
      <p:bldP spid="6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合久必分，分久必合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7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利用通信设备和网络软件，把位置分散的多台计算机连接起来的一个系统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290638-4403-4780-9C3E-F1578332B919}" type="slidenum">
              <a:rPr lang="en-US" altLang="zh-CN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6068" y="3000375"/>
            <a:ext cx="44577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97" y="4429132"/>
            <a:ext cx="21431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11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“云中漫步”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409012"/>
              </p:ext>
            </p:extLst>
          </p:nvPr>
        </p:nvGraphicFramePr>
        <p:xfrm>
          <a:off x="1301750" y="1971675"/>
          <a:ext cx="7226300" cy="403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Visio" r:id="rId3" imgW="7086744" imgH="4135288" progId="Visio.Drawing.11">
                  <p:embed/>
                </p:oleObj>
              </mc:Choice>
              <mc:Fallback>
                <p:oleObj name="Visio" r:id="rId3" imgW="7086744" imgH="4135288" progId="Visio.Drawing.11">
                  <p:embed/>
                  <p:pic>
                    <p:nvPicPr>
                      <p:cNvPr id="0" name="Content Placeholder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971675"/>
                        <a:ext cx="7226300" cy="403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04864"/>
            <a:ext cx="5112568" cy="3553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304992" y="2996952"/>
            <a:ext cx="15712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？</a:t>
            </a:r>
            <a:endParaRPr lang="zh-CN" altLang="en-US" sz="10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按需服务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290634"/>
              </p:ext>
            </p:extLst>
          </p:nvPr>
        </p:nvGraphicFramePr>
        <p:xfrm>
          <a:off x="1255712" y="2254344"/>
          <a:ext cx="7564760" cy="3154680"/>
        </p:xfrm>
        <a:graphic>
          <a:graphicData uri="http://schemas.openxmlformats.org/drawingml/2006/table">
            <a:tbl>
              <a:tblPr/>
              <a:tblGrid>
                <a:gridCol w="4194562"/>
                <a:gridCol w="3370198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软件即服务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erpetua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SaaS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Software as a Service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Salesfoce</a:t>
                      </a: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 online CRM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服务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平台即服务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erpetua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PaaS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Platform as a Service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Google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App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Engine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基础设施即服务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erpetua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IaaS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Infrastructure as a Service</a:t>
                      </a: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Amazon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pitchFamily="18" charset="0"/>
                          <a:ea typeface="宋体" charset="-122"/>
                        </a:rPr>
                        <a:t>EC2, S3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 rot="20840742">
            <a:off x="6651060" y="1024645"/>
            <a:ext cx="160813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共享</a:t>
            </a:r>
            <a:endParaRPr lang="zh-CN" altLang="en-US" sz="5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6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社会网络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世界是由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网络组成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302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一个著名的实验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1967</a:t>
            </a:r>
            <a:r>
              <a:rPr lang="zh-CN" altLang="en-US" dirty="0"/>
              <a:t>年，美国哈佛大学社会心理学教授斯坦利</a:t>
            </a:r>
            <a:r>
              <a:rPr lang="en-US" altLang="zh-CN" dirty="0"/>
              <a:t>·</a:t>
            </a:r>
            <a:r>
              <a:rPr lang="zh-CN" altLang="en-US" dirty="0" smtClean="0"/>
              <a:t>米尔格兰姆从</a:t>
            </a:r>
            <a:r>
              <a:rPr lang="zh-CN" altLang="en-US" dirty="0"/>
              <a:t>内布拉斯加州和堪萨斯州招募到一批志愿者，随机选择出 其中的三百多名，请他们邮寄一个信函。信函的最终目标是米尔格兰姆指定的一名住在波士顿的股票经纪人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zh-CN" altLang="en-US" dirty="0"/>
              <a:t>几乎可以肯定信函不会直接寄到目标，米尔格兰姆 就让志愿者把信函发送给他们认为最有可能与目标建立联系的亲友，并要求每一个转寄信函的人都回发一个信件给米尔格兰姆本人。出人意料的是，有六十多封信最 终到达了目标股票经济人手中，并且这些信函经过的中间人的数目平均只有</a:t>
            </a:r>
            <a:r>
              <a:rPr lang="en-US" altLang="zh-CN" dirty="0"/>
              <a:t>5</a:t>
            </a:r>
            <a:r>
              <a:rPr lang="zh-CN" altLang="en-US" dirty="0"/>
              <a:t>个。也就是说，陌生人之间建立联系的最远距离是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/>
              <a:t>个人。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68960"/>
            <a:ext cx="6120680" cy="22159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65760" lvl="0" indent="-283464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zh-CN" altLang="en-US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小世界（</a:t>
            </a:r>
            <a:r>
              <a:rPr lang="en-US" altLang="zh-CN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度分隔）</a:t>
            </a:r>
            <a:endParaRPr lang="en-US" altLang="zh-CN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640080" lvl="1" indent="-237744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zh-CN" alt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大多数节点并不是彼此的邻居节点，但是距离都很近</a:t>
            </a:r>
            <a:endParaRPr lang="en-US" altLang="zh-C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640080" lvl="1" indent="-237744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zh-CN" alt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信息传递速度快，少量改变几个连接，可能剧烈的改变网络的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性能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837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</a:t>
            </a:r>
            <a:r>
              <a:rPr lang="zh-CN" altLang="en-US" dirty="0" smtClean="0"/>
              <a:t>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为什么是六度？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从“</a:t>
                </a:r>
                <a:r>
                  <a:rPr lang="en-US" altLang="zh-CN" dirty="0" smtClean="0"/>
                  <a:t>150</a:t>
                </a:r>
                <a:r>
                  <a:rPr lang="zh-CN" altLang="en-US" dirty="0" smtClean="0"/>
                  <a:t>定律开始”：当一个聚居点的人员规模超过</a:t>
                </a:r>
                <a:r>
                  <a:rPr lang="en-US" altLang="zh-CN" dirty="0" smtClean="0"/>
                  <a:t>150</a:t>
                </a:r>
                <a:r>
                  <a:rPr lang="zh-CN" altLang="en-US" dirty="0" smtClean="0"/>
                  <a:t>个人时，这个聚点就很有可能会分离成为两个。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如果人类的总数是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的话， 距离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150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恰好在</a:t>
                </a:r>
                <a:r>
                  <a:rPr lang="en-US" altLang="zh-CN" dirty="0" smtClean="0"/>
                  <a:t>6</a:t>
                </a:r>
                <a:r>
                  <a:rPr lang="zh-CN" altLang="en-US" dirty="0" smtClean="0"/>
                  <a:t>的附近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六度分隔是普遍存在的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著名科学家</a:t>
                </a:r>
                <a:r>
                  <a:rPr lang="en-US" altLang="zh-CN" dirty="0" err="1" smtClean="0"/>
                  <a:t>Erdos</a:t>
                </a:r>
                <a:r>
                  <a:rPr lang="zh-CN" altLang="en-US" dirty="0" smtClean="0"/>
                  <a:t>，若一个数学家与他有合作的论文，则他们之间有边相连。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互联网中若一个站点链接了另一个站点，则有边相连。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t="-2541" r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另一个观察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若我们将一个社会网络中所有的节点的度进行统计，则可以发现大多数的社会网络的度具有以下的分布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节点的度数和节点数呈幂律分布</a:t>
            </a:r>
            <a:endParaRPr lang="en-US" altLang="zh-CN" dirty="0" smtClean="0"/>
          </a:p>
          <a:p>
            <a:pPr lvl="1"/>
            <a:r>
              <a:rPr lang="zh-CN" altLang="en-US" dirty="0"/>
              <a:t>大多数节点只和很少的节点相连，只有少数节点和很多节点连接</a:t>
            </a:r>
            <a:endParaRPr lang="en-US" altLang="zh-CN" dirty="0"/>
          </a:p>
          <a:p>
            <a:pPr lvl="1"/>
            <a:r>
              <a:rPr lang="en-US" altLang="zh-CN" dirty="0"/>
              <a:t>2-8</a:t>
            </a:r>
            <a:r>
              <a:rPr lang="zh-CN" altLang="en-US" dirty="0" smtClean="0"/>
              <a:t>效应</a:t>
            </a:r>
            <a:r>
              <a:rPr lang="zh-CN" altLang="en-US" dirty="0"/>
              <a:t>说</a:t>
            </a:r>
            <a:endParaRPr lang="en-US" altLang="zh-C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04863"/>
            <a:ext cx="3744416" cy="273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506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高度</a:t>
            </a:r>
            <a:r>
              <a:rPr lang="zh-CN" altLang="en-US" dirty="0" smtClean="0"/>
              <a:t>聚簇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40768"/>
            <a:ext cx="5616624" cy="516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63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什么是社会网络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97308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一种由许多个体以及他们之间的联系构成的社会结构</a:t>
            </a:r>
            <a:endParaRPr lang="en-US" altLang="zh-CN" dirty="0" smtClean="0"/>
          </a:p>
          <a:p>
            <a:r>
              <a:rPr lang="zh-CN" altLang="en-US" dirty="0" smtClean="0"/>
              <a:t>一般用图</a:t>
            </a:r>
            <a:r>
              <a:rPr lang="en-US" altLang="zh-CN" dirty="0" smtClean="0"/>
              <a:t>G=(V, E)</a:t>
            </a:r>
            <a:r>
              <a:rPr lang="zh-CN" altLang="en-US" dirty="0" smtClean="0"/>
              <a:t>来表示</a:t>
            </a:r>
            <a:endParaRPr lang="en-US" altLang="zh-CN" dirty="0"/>
          </a:p>
          <a:p>
            <a:pPr lvl="1" algn="ctr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45" y="2060848"/>
            <a:ext cx="46863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955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个有趣的事实：很多人在经别人介绍来换工作时。帮忙介绍工作的人，往往只是熟人，而不是亲密的</a:t>
            </a:r>
            <a:r>
              <a:rPr lang="zh-CN" altLang="en-US" dirty="0" smtClean="0"/>
              <a:t>朋友</a:t>
            </a:r>
            <a:endParaRPr lang="en-US" altLang="zh-CN" dirty="0" smtClean="0"/>
          </a:p>
          <a:p>
            <a:r>
              <a:rPr lang="zh-CN" altLang="en-US" dirty="0" smtClean="0"/>
              <a:t>在一个社交圈内，若两个人有一个共同的朋友，则这两个人在未来成为朋友的可能性就会提高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若我们对朋友之间的关系作出强弱之分，即亲密的关系称为强连接，不太亲密的称为弱连接。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A-B</a:t>
            </a:r>
            <a:r>
              <a:rPr lang="zh-CN" altLang="en-US" dirty="0" smtClean="0"/>
              <a:t>之间很有可能是弱连接，而这种连接，往往在两个社区之间信息传播扮演关键角色</a:t>
            </a:r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3" y="3252733"/>
            <a:ext cx="5442275" cy="219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385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同质性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我们和自己的朋友往往会有相同的特点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物以类聚，人以群分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可以提供一个关于网络周围因素如何驱动网络连接形成的基本诠释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8880"/>
            <a:ext cx="5256584" cy="266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035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812876"/>
            <a:ext cx="54864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为什么要上网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100" y="1447800"/>
            <a:ext cx="2779710" cy="4800600"/>
          </a:xfrm>
        </p:spPr>
        <p:txBody>
          <a:bodyPr>
            <a:normAutofit/>
          </a:bodyPr>
          <a:lstStyle/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Communication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Information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Shopping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Entertainment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Classes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Information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Download Music</a:t>
            </a:r>
          </a:p>
          <a:p>
            <a:r>
              <a:rPr lang="en-US" altLang="zh-CN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Banking and Investing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290638-4403-4780-9C3E-F1578332B919}" type="slidenum">
              <a:rPr lang="en-US" altLang="zh-CN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结构平衡理论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个图是平衡的，若它其中的每一个三角形都是平衡的，即满足</a:t>
            </a:r>
            <a:endParaRPr lang="en-US" altLang="zh-CN" dirty="0"/>
          </a:p>
          <a:p>
            <a:pPr lvl="1"/>
            <a:r>
              <a:rPr lang="zh-CN" altLang="en-US" dirty="0"/>
              <a:t>对于每个三角形，每一条边要么都是正关系，要么只有一条边是正关系</a:t>
            </a:r>
            <a:endParaRPr lang="en-US" altLang="zh-CN" dirty="0"/>
          </a:p>
          <a:p>
            <a:pPr lvl="1"/>
            <a:r>
              <a:rPr lang="zh-CN" altLang="en-US" dirty="0"/>
              <a:t>正关系：朋友 </a:t>
            </a:r>
            <a:r>
              <a:rPr lang="en-US" altLang="zh-CN" dirty="0"/>
              <a:t>	</a:t>
            </a:r>
            <a:r>
              <a:rPr lang="zh-CN" altLang="en-US" dirty="0"/>
              <a:t>负关系：敌人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朋友的朋友是我的朋友</a:t>
            </a:r>
            <a:endParaRPr lang="en-US" altLang="zh-CN" dirty="0"/>
          </a:p>
          <a:p>
            <a:r>
              <a:rPr lang="zh-CN" altLang="en-US" dirty="0"/>
              <a:t>敌人的敌人是我的朋友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这种理论可以在外交，信任排名等多个领域有应用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7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为什么研究社会网络 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实时事件的预测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的实时数据来预报地震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预测一些突发事件的发生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/>
              <a:t>公众情绪分析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通过分析公众情绪来预测股市的变化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预测选举结果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/>
              <a:t>对个人与群体行为预测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预测个体可能的兴趣，向用户推荐广告，好友等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信息传播机制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如何组织谣言的传播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如何部署广告，让信息得到最有效的传播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117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社会网络中的影响力</a:t>
            </a:r>
            <a:r>
              <a:rPr lang="zh-CN" altLang="en-US" dirty="0" smtClean="0"/>
              <a:t>最大化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若我们需要投放广告，让少部分先接受广告的信息，并由他们用“口口相传”方式来传播信息</a:t>
            </a:r>
            <a:endParaRPr lang="en-US" altLang="zh-CN" dirty="0" smtClean="0"/>
          </a:p>
          <a:p>
            <a:r>
              <a:rPr lang="zh-CN" altLang="en-US" dirty="0" smtClean="0"/>
              <a:t>应该如何选择</a:t>
            </a:r>
            <a:r>
              <a:rPr lang="en-US" altLang="zh-CN" i="1" dirty="0" smtClean="0"/>
              <a:t>k</a:t>
            </a:r>
            <a:r>
              <a:rPr lang="zh-CN" altLang="en-US" dirty="0" smtClean="0"/>
              <a:t>个人？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68760"/>
            <a:ext cx="48101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169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简单的</a:t>
            </a:r>
            <a:r>
              <a:rPr lang="zh-CN" altLang="en-US" dirty="0" smtClean="0"/>
              <a:t>想法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选择度最大的</a:t>
            </a:r>
            <a:r>
              <a:rPr lang="en-US" altLang="zh-CN" dirty="0"/>
              <a:t>k</a:t>
            </a:r>
            <a:r>
              <a:rPr lang="zh-CN" altLang="en-US" dirty="0" smtClean="0"/>
              <a:t>个人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实际上，由于这些人很可能处在一个社区中，或者相互影响的人群有很大的重叠，效果并不是最好。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想一想信息是如何在人与人之间进行传播的？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82269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信息传播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独立传播模型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当节点</a:t>
            </a:r>
            <a:r>
              <a:rPr lang="en-US" altLang="zh-CN" dirty="0" smtClean="0"/>
              <a:t>v</a:t>
            </a:r>
            <a:r>
              <a:rPr lang="zh-CN" altLang="en-US" dirty="0" smtClean="0"/>
              <a:t>被激活之后，它会以一个独立的概率</a:t>
            </a:r>
            <a:r>
              <a:rPr lang="en-US" altLang="zh-CN" dirty="0" smtClean="0"/>
              <a:t>p</a:t>
            </a:r>
            <a:r>
              <a:rPr lang="zh-CN" altLang="en-US" dirty="0" smtClean="0"/>
              <a:t>去激活周围的人</a:t>
            </a:r>
            <a:endParaRPr lang="en-US" altLang="zh-CN" dirty="0" smtClean="0"/>
          </a:p>
          <a:p>
            <a:r>
              <a:rPr lang="zh-CN" altLang="en-US" dirty="0" smtClean="0"/>
              <a:t>线型阈值模型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当一个节点周围的节点激活该节点的概率达到某一个阈值时，这个几点被激活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38671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70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可能的解决方法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 smtClean="0"/>
              <a:t>该问题具有</a:t>
            </a:r>
            <a:r>
              <a:rPr lang="en-US" altLang="zh-CN" dirty="0" err="1" smtClean="0"/>
              <a:t>submodular</a:t>
            </a:r>
            <a:r>
              <a:rPr lang="zh-CN" altLang="en-US" dirty="0" smtClean="0"/>
              <a:t>的性质</a:t>
            </a:r>
            <a:endParaRPr lang="en-US" altLang="zh-CN" dirty="0" smtClean="0"/>
          </a:p>
          <a:p>
            <a:r>
              <a:rPr lang="zh-CN" altLang="en-US" dirty="0" smtClean="0"/>
              <a:t>可以用集合覆盖的思想进行寻找：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一共进行</a:t>
            </a:r>
            <a:r>
              <a:rPr lang="en-US" altLang="zh-CN" i="1" dirty="0" smtClean="0"/>
              <a:t>k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每一步中，找到当前影响力增益最大的节点，并将这个节点加入的已有集合之中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/>
              <a:t>遗留问题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效率偏低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信息传播的建模是否合适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358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物联网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打开物理世界与虚拟世界的通道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6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物物相连的互联网</a:t>
            </a:r>
            <a:r>
              <a:rPr lang="zh-CN" altLang="en-US" dirty="0" smtClean="0">
                <a:latin typeface="Arial" charset="0"/>
              </a:rPr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</a:t>
            </a:r>
            <a:r>
              <a:rPr lang="zh-CN" altLang="en-US" dirty="0"/>
              <a:t>联网的核心和</a:t>
            </a:r>
            <a:r>
              <a:rPr lang="zh-CN" altLang="en-US" dirty="0" smtClean="0"/>
              <a:t>基础是</a:t>
            </a:r>
            <a:r>
              <a:rPr lang="zh-CN" altLang="en-US" b="1" dirty="0"/>
              <a:t>互联网</a:t>
            </a:r>
            <a:r>
              <a:rPr lang="zh-CN" altLang="en-US" dirty="0"/>
              <a:t>，是在互联网基础上的延伸和扩展的网络；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</a:t>
            </a:r>
            <a:r>
              <a:rPr lang="zh-CN" altLang="en-US" dirty="0"/>
              <a:t>用户端延伸和扩展到了任何</a:t>
            </a:r>
            <a:r>
              <a:rPr lang="zh-CN" altLang="en-US" b="1" dirty="0"/>
              <a:t>物品与物品</a:t>
            </a:r>
            <a:r>
              <a:rPr lang="zh-CN" altLang="en-US" dirty="0"/>
              <a:t>之间，进行信息交换和通讯。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0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charset="-122"/>
                <a:ea typeface="宋体" charset="-122"/>
              </a:rPr>
              <a:t>现实</a:t>
            </a:r>
            <a:r>
              <a:rPr lang="en-US" altLang="zh-CN" dirty="0" smtClean="0">
                <a:latin typeface="宋体" charset="-122"/>
                <a:ea typeface="宋体" charset="-122"/>
                <a:sym typeface="Wingdings" pitchFamily="2" charset="2"/>
              </a:rPr>
              <a:t></a:t>
            </a:r>
            <a:r>
              <a:rPr lang="zh-CN" altLang="en-US" dirty="0" smtClean="0">
                <a:latin typeface="宋体" charset="-122"/>
                <a:ea typeface="宋体" charset="-122"/>
                <a:sym typeface="Wingdings" pitchFamily="2" charset="2"/>
              </a:rPr>
              <a:t>虚拟</a:t>
            </a:r>
            <a:endParaRPr lang="zh-CN" altLang="en-US" dirty="0" smtClean="0">
              <a:latin typeface="宋体" charset="-122"/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DBAC-C20E-43A8-A64A-1C2D87B645B5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观察物理世界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认知物理世界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提供有效服务</a:t>
            </a:r>
          </a:p>
          <a:p>
            <a:pPr>
              <a:lnSpc>
                <a:spcPct val="100000"/>
              </a:lnSpc>
            </a:pPr>
            <a:endParaRPr lang="en-US" altLang="zh-CN" dirty="0" smtClean="0"/>
          </a:p>
        </p:txBody>
      </p:sp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/>
          <a:stretch>
            <a:fillRect/>
          </a:stretch>
        </p:blipFill>
        <p:spPr bwMode="auto">
          <a:xfrm>
            <a:off x="4644008" y="1556792"/>
            <a:ext cx="4114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8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物联网技术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RFID + WSN + Internet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3100"/>
            <a:ext cx="2268537" cy="203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213100"/>
            <a:ext cx="3311525" cy="205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213100"/>
            <a:ext cx="28479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63575" y="5400675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Identification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409181" y="5400675"/>
            <a:ext cx="1666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Detect Changes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280150" y="5400675"/>
            <a:ext cx="20254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>
                <a:latin typeface="Times New Roman" pitchFamily="18" charset="0"/>
                <a:cs typeface="Times New Roman" pitchFamily="18" charset="0"/>
              </a:rPr>
              <a:t>Data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706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工作模式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lvl="0" indent="-282575" eaLnBrk="0" fontAlgn="base" hangingPunct="0">
              <a:spcAft>
                <a:spcPct val="0"/>
              </a:spcAft>
              <a:buFont typeface="Wingdings 2" pitchFamily="18" charset="2"/>
              <a:buChar char=""/>
              <a:defRPr/>
            </a:pP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客户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/</a:t>
            </a: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服务器（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Client/Server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C/S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en-US" altLang="zh-CN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65125" lvl="0" indent="-282575" eaLnBrk="0" fontAlgn="base" hangingPunct="0">
              <a:spcAft>
                <a:spcPct val="0"/>
              </a:spcAft>
              <a:buFont typeface="Wingdings 2" pitchFamily="18" charset="2"/>
              <a:buChar char=""/>
              <a:defRPr/>
            </a:pPr>
            <a:r>
              <a:rPr lang="zh-CN" altLang="en-US" sz="32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对等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peer-to-peer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P2P</a:t>
            </a:r>
            <a:r>
              <a:rPr lang="zh-CN" altLang="en-US" sz="32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sz="3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l="4423" t="2674" r="7599"/>
          <a:stretch/>
        </p:blipFill>
        <p:spPr bwMode="auto">
          <a:xfrm>
            <a:off x="6660232" y="1988840"/>
            <a:ext cx="2228850" cy="4713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688" y="3284984"/>
            <a:ext cx="6768752" cy="261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474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charset="-122"/>
                <a:ea typeface="宋体" charset="-122"/>
              </a:rPr>
              <a:t>云计算模式的物联网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FEDD-1DAE-47C4-9359-E9286DADD8B5}" type="slidenum">
              <a:rPr lang="en-US" altLang="zh-CN"/>
              <a:pPr/>
              <a:t>50</a:t>
            </a:fld>
            <a:endParaRPr lang="en-US" altLang="zh-CN"/>
          </a:p>
        </p:txBody>
      </p:sp>
      <p:graphicFrame>
        <p:nvGraphicFramePr>
          <p:cNvPr id="2050" name="Content Placeholder 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371600" y="1447800"/>
          <a:ext cx="7086600" cy="508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Visio" r:id="rId3" imgW="6950519" imgH="5211215" progId="Visio.Drawing.11">
                  <p:embed/>
                </p:oleObj>
              </mc:Choice>
              <mc:Fallback>
                <p:oleObj name="Visio" r:id="rId3" imgW="6950519" imgH="52112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7086600" cy="508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1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432560" y="2100832"/>
            <a:ext cx="7406640" cy="1472184"/>
          </a:xfrm>
        </p:spPr>
        <p:txBody>
          <a:bodyPr>
            <a:normAutofit/>
          </a:bodyPr>
          <a:lstStyle/>
          <a:p>
            <a:r>
              <a:rPr lang="zh-CN" altLang="en-US" sz="8000" dirty="0" smtClean="0"/>
              <a:t>谢谢！</a:t>
            </a:r>
            <a:endParaRPr lang="zh-CN" altLang="en-US" sz="80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432560" y="5085184"/>
            <a:ext cx="7406640" cy="1080120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钱柱中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/>
              <a:t>qzz@nju.edu.cn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81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807246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局域网的拓扑结构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290638-4403-4780-9C3E-F1578332B919}" type="slidenum">
              <a:rPr lang="en-US" altLang="zh-CN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285"/>
          <a:stretch>
            <a:fillRect/>
          </a:stretch>
        </p:blipFill>
        <p:spPr bwMode="auto">
          <a:xfrm>
            <a:off x="1357290" y="1357298"/>
            <a:ext cx="7622585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因特网（</a:t>
            </a:r>
            <a:r>
              <a:rPr lang="en-US" altLang="zh-CN" dirty="0" smtClean="0"/>
              <a:t>Internet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290638-4403-4780-9C3E-F1578332B919}" type="slidenum">
              <a:rPr lang="en-US" altLang="zh-CN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Internet </a:t>
            </a:r>
            <a:r>
              <a:rPr lang="zh-CN" altLang="en-US" dirty="0" smtClean="0"/>
              <a:t>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成千上万个互相连接起来的计算机设备</a:t>
            </a:r>
            <a:r>
              <a:rPr lang="en-US" altLang="zh-CN" dirty="0" smtClean="0"/>
              <a:t>: </a:t>
            </a:r>
            <a:r>
              <a:rPr lang="zh-CN" altLang="en-US" dirty="0" smtClean="0">
                <a:solidFill>
                  <a:srgbClr val="FF0000"/>
                </a:solidFill>
              </a:rPr>
              <a:t>主机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端系统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机、服务器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移动计算机</a:t>
            </a:r>
            <a:r>
              <a:rPr lang="zh-CN" altLang="en-US" dirty="0"/>
              <a:t>、</a:t>
            </a:r>
            <a:r>
              <a:rPr lang="en-US" altLang="zh-CN" dirty="0" smtClean="0"/>
              <a:t>PDA</a:t>
            </a:r>
            <a:r>
              <a:rPr lang="zh-CN" altLang="en-US" dirty="0" smtClean="0"/>
              <a:t>、智能手机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通信链路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光纤、铜线、无线电、卫星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路由器</a:t>
            </a:r>
            <a:r>
              <a:rPr lang="zh-CN" altLang="en-US" dirty="0" smtClean="0"/>
              <a:t>：在网络上传递</a:t>
            </a:r>
            <a:r>
              <a:rPr lang="en-US" altLang="zh-CN" dirty="0" smtClean="0"/>
              <a:t>(</a:t>
            </a:r>
            <a:r>
              <a:rPr lang="zh-CN" altLang="en-US" dirty="0" smtClean="0"/>
              <a:t>转发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数据分组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协议</a:t>
            </a:r>
            <a:r>
              <a:rPr lang="zh-CN" altLang="en-US" dirty="0" smtClean="0"/>
              <a:t>：控制信息的发送接收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smtClean="0"/>
              <a:t>TCP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PPP</a:t>
            </a:r>
          </a:p>
          <a:p>
            <a:r>
              <a:rPr lang="zh-CN" altLang="en-US" dirty="0" smtClean="0"/>
              <a:t>各种</a:t>
            </a:r>
            <a:r>
              <a:rPr lang="zh-CN" altLang="en-US" dirty="0" smtClean="0">
                <a:solidFill>
                  <a:srgbClr val="FF0000"/>
                </a:solidFill>
              </a:rPr>
              <a:t>网络通信软件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应用软件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290638-4403-4780-9C3E-F1578332B919}" type="slidenum">
              <a:rPr lang="en-US" altLang="zh-CN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网络的发展</a:t>
            </a:r>
          </a:p>
        </p:txBody>
      </p:sp>
      <p:pic>
        <p:nvPicPr>
          <p:cNvPr id="5" name="Picture 6" descr="nowlogo"/>
          <p:cNvPicPr>
            <a:picLocks noChangeAspect="1" noChangeArrowheads="1"/>
          </p:cNvPicPr>
          <p:nvPr/>
        </p:nvPicPr>
        <p:blipFill rotWithShape="1">
          <a:blip r:embed="rId2" cstate="print"/>
          <a:srcRect b="11177"/>
          <a:stretch/>
        </p:blipFill>
        <p:spPr bwMode="auto">
          <a:xfrm>
            <a:off x="1115616" y="1981200"/>
            <a:ext cx="7872442" cy="3722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16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2350</TotalTime>
  <Words>2241</Words>
  <Application>Microsoft Office PowerPoint</Application>
  <PresentationFormat>全屏显示(4:3)</PresentationFormat>
  <Paragraphs>510</Paragraphs>
  <Slides>51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0" baseType="lpstr">
      <vt:lpstr>Arial Unicode MS</vt:lpstr>
      <vt:lpstr>黑体</vt:lpstr>
      <vt:lpstr>华文隶书</vt:lpstr>
      <vt:lpstr>华文中宋</vt:lpstr>
      <vt:lpstr>楷体</vt:lpstr>
      <vt:lpstr>隶书</vt:lpstr>
      <vt:lpstr>宋体</vt:lpstr>
      <vt:lpstr>Arial</vt:lpstr>
      <vt:lpstr>Calibri</vt:lpstr>
      <vt:lpstr>Cambria Math</vt:lpstr>
      <vt:lpstr>Gill Sans MT</vt:lpstr>
      <vt:lpstr>Perpetua</vt:lpstr>
      <vt:lpstr>Tahoma</vt:lpstr>
      <vt:lpstr>Times New Roman</vt:lpstr>
      <vt:lpstr>Verdana</vt:lpstr>
      <vt:lpstr>Wingdings</vt:lpstr>
      <vt:lpstr>Wingdings 2</vt:lpstr>
      <vt:lpstr>夏至</vt:lpstr>
      <vt:lpstr>Visio</vt:lpstr>
      <vt:lpstr>第4讲 网络计算与服务</vt:lpstr>
      <vt:lpstr>计算机网络</vt:lpstr>
      <vt:lpstr>计算机网络</vt:lpstr>
      <vt:lpstr>为什么要上网</vt:lpstr>
      <vt:lpstr>工作模式</vt:lpstr>
      <vt:lpstr>局域网的拓扑结构</vt:lpstr>
      <vt:lpstr>因特网（Internet）</vt:lpstr>
      <vt:lpstr>Internet 的组成</vt:lpstr>
      <vt:lpstr>网络的发展</vt:lpstr>
      <vt:lpstr>服务计算</vt:lpstr>
      <vt:lpstr>千里传递</vt:lpstr>
      <vt:lpstr>千里传递</vt:lpstr>
      <vt:lpstr>面向服务的架构 (SOA)</vt:lpstr>
      <vt:lpstr>SOA基本特征</vt:lpstr>
      <vt:lpstr>SOA基本角色</vt:lpstr>
      <vt:lpstr>Web 服务</vt:lpstr>
      <vt:lpstr>Web服务平台关键要素</vt:lpstr>
      <vt:lpstr>语义Web服务描述语言 (OWL-S)</vt:lpstr>
      <vt:lpstr>语义Web描述语言 (OWL)</vt:lpstr>
      <vt:lpstr>OWL-S</vt:lpstr>
      <vt:lpstr>Web服务组合</vt:lpstr>
      <vt:lpstr>服务的描述</vt:lpstr>
      <vt:lpstr>BPEL4WS</vt:lpstr>
      <vt:lpstr>BPEL4WS</vt:lpstr>
      <vt:lpstr>自动机模型</vt:lpstr>
      <vt:lpstr>普适计算</vt:lpstr>
      <vt:lpstr>普适应用服务集成框架</vt:lpstr>
      <vt:lpstr>面向普适服务的分布式支撑系统</vt:lpstr>
      <vt:lpstr>云计算</vt:lpstr>
      <vt:lpstr>“云中漫步”</vt:lpstr>
      <vt:lpstr>按需服务</vt:lpstr>
      <vt:lpstr>社会网络</vt:lpstr>
      <vt:lpstr>一个著名的实验</vt:lpstr>
      <vt:lpstr>六度</vt:lpstr>
      <vt:lpstr>另一个观察 </vt:lpstr>
      <vt:lpstr>高度聚簇</vt:lpstr>
      <vt:lpstr>什么是社会网络?</vt:lpstr>
      <vt:lpstr>弱连接理论</vt:lpstr>
      <vt:lpstr>同质性</vt:lpstr>
      <vt:lpstr>结构平衡理论 </vt:lpstr>
      <vt:lpstr>为什么研究社会网络 ?</vt:lpstr>
      <vt:lpstr>社会网络中的影响力最大化</vt:lpstr>
      <vt:lpstr>简单的想法</vt:lpstr>
      <vt:lpstr>信息传播模型</vt:lpstr>
      <vt:lpstr>可能的解决方法</vt:lpstr>
      <vt:lpstr>物联网</vt:lpstr>
      <vt:lpstr>“物物相连的互联网”</vt:lpstr>
      <vt:lpstr>现实虚拟</vt:lpstr>
      <vt:lpstr>物联网技术</vt:lpstr>
      <vt:lpstr>云计算模式的物联网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第2讲 抽象数据类型</dc:title>
  <dc:creator>Zhuzhong</dc:creator>
  <cp:lastModifiedBy>Lenovo</cp:lastModifiedBy>
  <cp:revision>84</cp:revision>
  <dcterms:created xsi:type="dcterms:W3CDTF">2012-03-07T07:18:08Z</dcterms:created>
  <dcterms:modified xsi:type="dcterms:W3CDTF">2016-11-28T05:48:49Z</dcterms:modified>
</cp:coreProperties>
</file>